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713" r:id="rId4"/>
  </p:sldMasterIdLst>
  <p:sldIdLst>
    <p:sldId id="256" r:id="rId5"/>
    <p:sldId id="257" r:id="rId6"/>
    <p:sldId id="263" r:id="rId7"/>
    <p:sldId id="272" r:id="rId8"/>
    <p:sldId id="273" r:id="rId9"/>
    <p:sldId id="274" r:id="rId10"/>
    <p:sldId id="275" r:id="rId11"/>
    <p:sldId id="276" r:id="rId12"/>
    <p:sldId id="258" r:id="rId13"/>
    <p:sldId id="259" r:id="rId14"/>
    <p:sldId id="260" r:id="rId15"/>
    <p:sldId id="261" r:id="rId16"/>
    <p:sldId id="267" r:id="rId17"/>
    <p:sldId id="271" r:id="rId18"/>
    <p:sldId id="262" r:id="rId19"/>
    <p:sldId id="264" r:id="rId20"/>
    <p:sldId id="265" r:id="rId21"/>
    <p:sldId id="268" r:id="rId22"/>
    <p:sldId id="266" r:id="rId23"/>
    <p:sldId id="269"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DE5D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he-IL"/>
              <a:t>לחץ כדי לערוך סגנון כותרת של תבנית בסיס</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he-IL"/>
              <a:t>לחץ כדי לערוך סגנון כותרת משנה של תבנית בסיס</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pPr/>
              <a:t>8/31/2021</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30882315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תמונה פנורמית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6A4B53A7-3209-46A6-9454-F38EAC8F11E7}" type="datetimeFigureOut">
              <a:rPr lang="en-US" smtClean="0"/>
              <a:pPr/>
              <a:t>8/31/2021</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9792726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כותרת ו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6A4B53A7-3209-46A6-9454-F38EAC8F11E7}" type="datetimeFigureOut">
              <a:rPr lang="en-US" smtClean="0"/>
              <a:pPr/>
              <a:t>8/31/2021</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24468205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ציטוט עם כיתוב">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he-IL"/>
              <a:t>לחץ כדי לערוך סגנון כותרת של תבנית בסיס</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he-IL"/>
              <a:t>לחץ כדי לערוך סגנונות טקסט של תבנית בסיס</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6A4B53A7-3209-46A6-9454-F38EAC8F11E7}" type="datetimeFigureOut">
              <a:rPr lang="en-US" smtClean="0"/>
              <a:pPr/>
              <a:t>8/31/2021</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268405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כרטיס שם">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6A4B53A7-3209-46A6-9454-F38EAC8F11E7}" type="datetimeFigureOut">
              <a:rPr lang="en-US" smtClean="0"/>
              <a:pPr/>
              <a:t>8/31/2021</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28476533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כרטיס שם עם ציטוט">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he-IL"/>
              <a:t>לחץ כדי לערוך סגנון כותרת של תבנית בסיס</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he-IL"/>
              <a:t>לחץ כדי לערוך סגנונות טקסט של תבנית בסיס</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6A4B53A7-3209-46A6-9454-F38EAC8F11E7}" type="datetimeFigureOut">
              <a:rPr lang="en-US" smtClean="0"/>
              <a:pPr/>
              <a:t>8/31/2021</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1008628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נכון או לא נכון">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he-IL"/>
              <a:t>לחץ כדי לערוך סגנון כותרת של תבנית בסיס</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he-IL"/>
              <a:t>לחץ כדי לערוך סגנונות טקסט של תבנית בסיס</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6A4B53A7-3209-46A6-9454-F38EAC8F11E7}" type="datetimeFigureOut">
              <a:rPr lang="en-US" smtClean="0"/>
              <a:pPr/>
              <a:t>8/31/2021</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32738795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p:txBody>
          <a:bodyPr vert="eaVert" ancho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pPr/>
              <a:t>8/31/2021</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330923190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pPr/>
              <a:t>8/31/2021</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38540814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idx="1"/>
          </p:nvPr>
        </p:nvSpPr>
        <p:spPr/>
        <p:txBody>
          <a:bodyPr anchor="ct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pPr/>
              <a:t>8/31/2021</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40600785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6A4B53A7-3209-46A6-9454-F38EAC8F11E7}" type="datetimeFigureOut">
              <a:rPr lang="en-US" smtClean="0"/>
              <a:pPr/>
              <a:t>8/31/2021</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39000244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Date Placeholder 4"/>
          <p:cNvSpPr>
            <a:spLocks noGrp="1"/>
          </p:cNvSpPr>
          <p:nvPr>
            <p:ph type="dt" sz="half" idx="10"/>
          </p:nvPr>
        </p:nvSpPr>
        <p:spPr/>
        <p:txBody>
          <a:bodyPr/>
          <a:lstStyle/>
          <a:p>
            <a:fld id="{6A4B53A7-3209-46A6-9454-F38EAC8F11E7}" type="datetimeFigureOut">
              <a:rPr lang="en-US" smtClean="0"/>
              <a:pPr/>
              <a:t>8/31/2021</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2488987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7" name="Date Placeholder 6"/>
          <p:cNvSpPr>
            <a:spLocks noGrp="1"/>
          </p:cNvSpPr>
          <p:nvPr>
            <p:ph type="dt" sz="half" idx="10"/>
          </p:nvPr>
        </p:nvSpPr>
        <p:spPr/>
        <p:txBody>
          <a:bodyPr/>
          <a:lstStyle/>
          <a:p>
            <a:fld id="{6A4B53A7-3209-46A6-9454-F38EAC8F11E7}" type="datetimeFigureOut">
              <a:rPr lang="en-US" smtClean="0"/>
              <a:pPr/>
              <a:t>8/31/2021</a:t>
            </a:fld>
            <a:endParaRPr lang="en-US" dirty="0"/>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12795741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Date Placeholder 2"/>
          <p:cNvSpPr>
            <a:spLocks noGrp="1"/>
          </p:cNvSpPr>
          <p:nvPr>
            <p:ph type="dt" sz="half" idx="10"/>
          </p:nvPr>
        </p:nvSpPr>
        <p:spPr/>
        <p:txBody>
          <a:bodyPr/>
          <a:lstStyle/>
          <a:p>
            <a:fld id="{6A4B53A7-3209-46A6-9454-F38EAC8F11E7}" type="datetimeFigureOut">
              <a:rPr lang="en-US" smtClean="0"/>
              <a:pPr/>
              <a:t>8/31/2021</a:t>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18098510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A4B53A7-3209-46A6-9454-F38EAC8F11E7}" type="datetimeFigureOut">
              <a:rPr lang="en-US" smtClean="0"/>
              <a:pPr/>
              <a:t>8/31/2021</a:t>
            </a:fld>
            <a:endParaRPr lang="en-US" dirty="0"/>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32060333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he-IL"/>
              <a:t>לחץ כדי לערוך סגנון כותרת של תבנית בסיס</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6A4B53A7-3209-46A6-9454-F38EAC8F11E7}" type="datetimeFigureOut">
              <a:rPr lang="en-US" smtClean="0"/>
              <a:pPr/>
              <a:t>8/31/2021</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41209784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he-IL"/>
              <a:t>לחץ כדי לערוך סגנון כותרת של תבנית בסיס</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Date Placeholder 4"/>
          <p:cNvSpPr>
            <a:spLocks noGrp="1"/>
          </p:cNvSpPr>
          <p:nvPr>
            <p:ph type="dt" sz="half" idx="10"/>
          </p:nvPr>
        </p:nvSpPr>
        <p:spPr>
          <a:xfrm>
            <a:off x="6399212" y="5883275"/>
            <a:ext cx="914400" cy="365125"/>
          </a:xfrm>
        </p:spPr>
        <p:txBody>
          <a:bodyPr/>
          <a:lstStyle/>
          <a:p>
            <a:fld id="{6A4B53A7-3209-46A6-9454-F38EAC8F11E7}" type="datetimeFigureOut">
              <a:rPr lang="en-US" smtClean="0"/>
              <a:pPr/>
              <a:t>8/31/2021</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a:p>
        </p:txBody>
      </p:sp>
      <p:sp>
        <p:nvSpPr>
          <p:cNvPr id="7" name="Slide Number Placeholder 6"/>
          <p:cNvSpPr>
            <a:spLocks noGrp="1"/>
          </p:cNvSpPr>
          <p:nvPr>
            <p:ph type="sldNum" sz="quarter" idx="12"/>
          </p:nvPr>
        </p:nvSpPr>
        <p:spPr>
          <a:xfrm>
            <a:off x="10742612" y="5883275"/>
            <a:ext cx="322567" cy="365125"/>
          </a:xfrm>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3483446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6A4B53A7-3209-46A6-9454-F38EAC8F11E7}" type="datetimeFigureOut">
              <a:rPr lang="en-US" smtClean="0"/>
              <a:pPr/>
              <a:t>8/31/2021</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27CE633F-9882-4A5C-83A2-1109D0C73261}" type="slidenum">
              <a:rPr lang="en-US" smtClean="0"/>
              <a:pPr/>
              <a:t>‹#›</a:t>
            </a:fld>
            <a:endParaRPr lang="en-US"/>
          </a:p>
        </p:txBody>
      </p:sp>
    </p:spTree>
    <p:extLst>
      <p:ext uri="{BB962C8B-B14F-4D97-AF65-F5344CB8AC3E}">
        <p14:creationId xmlns:p14="http://schemas.microsoft.com/office/powerpoint/2010/main" val="4199680832"/>
      </p:ext>
    </p:extLst>
  </p:cSld>
  <p:clrMap bg1="dk1" tx1="lt1" bg2="dk2" tx2="lt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 id="2147483727" r:id="rId14"/>
    <p:sldLayoutId id="2147483728" r:id="rId15"/>
    <p:sldLayoutId id="2147483729" r:id="rId16"/>
    <p:sldLayoutId id="2147483730"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6" name="Picture 3">
            <a:extLst>
              <a:ext uri="{FF2B5EF4-FFF2-40B4-BE49-F238E27FC236}">
                <a16:creationId xmlns:a16="http://schemas.microsoft.com/office/drawing/2014/main" id="{2299C7D9-9370-4370-8F67-F67F1958E143}"/>
              </a:ext>
            </a:extLst>
          </p:cNvPr>
          <p:cNvPicPr>
            <a:picLocks noChangeAspect="1"/>
          </p:cNvPicPr>
          <p:nvPr/>
        </p:nvPicPr>
        <p:blipFill rotWithShape="1">
          <a:blip r:embed="rId2">
            <a:duotone>
              <a:schemeClr val="accent1">
                <a:shade val="45000"/>
                <a:satMod val="135000"/>
              </a:schemeClr>
              <a:prstClr val="white"/>
            </a:duotone>
            <a:alphaModFix amt="35000"/>
          </a:blip>
          <a:srcRect t="19643"/>
          <a:stretch/>
        </p:blipFill>
        <p:spPr>
          <a:xfrm>
            <a:off x="20" y="-8877"/>
            <a:ext cx="12191980" cy="6858000"/>
          </a:xfrm>
          <a:prstGeom prst="rect">
            <a:avLst/>
          </a:prstGeom>
        </p:spPr>
      </p:pic>
      <p:sp>
        <p:nvSpPr>
          <p:cNvPr id="2" name="כותרת 1">
            <a:extLst>
              <a:ext uri="{FF2B5EF4-FFF2-40B4-BE49-F238E27FC236}">
                <a16:creationId xmlns:a16="http://schemas.microsoft.com/office/drawing/2014/main" id="{2E605258-56AF-458C-9078-60318EEB4110}"/>
              </a:ext>
            </a:extLst>
          </p:cNvPr>
          <p:cNvSpPr>
            <a:spLocks noGrp="1"/>
          </p:cNvSpPr>
          <p:nvPr>
            <p:ph type="ctrTitle"/>
          </p:nvPr>
        </p:nvSpPr>
        <p:spPr>
          <a:xfrm>
            <a:off x="5846617" y="381935"/>
            <a:ext cx="5366040" cy="2344840"/>
          </a:xfrm>
        </p:spPr>
        <p:txBody>
          <a:bodyPr vert="horz" lIns="91440" tIns="45720" rIns="91440" bIns="45720" rtlCol="0" anchor="b">
            <a:normAutofit/>
          </a:bodyPr>
          <a:lstStyle/>
          <a:p>
            <a:r>
              <a:rPr lang="en-US" sz="6100" kern="1200" dirty="0">
                <a:solidFill>
                  <a:srgbClr val="FFFF00"/>
                </a:solidFill>
                <a:latin typeface="+mj-lt"/>
                <a:ea typeface="+mj-ea"/>
                <a:cs typeface="+mj-cs"/>
              </a:rPr>
              <a:t>Gold Miner (Fisherman)</a:t>
            </a:r>
          </a:p>
        </p:txBody>
      </p:sp>
      <p:sp>
        <p:nvSpPr>
          <p:cNvPr id="3" name="כותרת משנה 2">
            <a:extLst>
              <a:ext uri="{FF2B5EF4-FFF2-40B4-BE49-F238E27FC236}">
                <a16:creationId xmlns:a16="http://schemas.microsoft.com/office/drawing/2014/main" id="{C63713A3-E979-40C4-86A7-CC87EF38D72E}"/>
              </a:ext>
            </a:extLst>
          </p:cNvPr>
          <p:cNvSpPr>
            <a:spLocks noGrp="1"/>
          </p:cNvSpPr>
          <p:nvPr>
            <p:ph type="subTitle" idx="1"/>
          </p:nvPr>
        </p:nvSpPr>
        <p:spPr>
          <a:xfrm>
            <a:off x="5846617" y="3175552"/>
            <a:ext cx="5366041" cy="2809114"/>
          </a:xfrm>
        </p:spPr>
        <p:txBody>
          <a:bodyPr vert="horz" lIns="91440" tIns="45720" rIns="91440" bIns="45720" rtlCol="0" anchor="t">
            <a:normAutofit/>
          </a:bodyPr>
          <a:lstStyle/>
          <a:p>
            <a:pPr indent="-228600" algn="ctr" rtl="1">
              <a:buFont typeface="Arial" panose="020B0604020202020204" pitchFamily="34" charset="0"/>
              <a:buChar char="•"/>
            </a:pPr>
            <a:r>
              <a:rPr lang="he-IL" sz="1800" dirty="0">
                <a:solidFill>
                  <a:srgbClr val="FFFFFF"/>
                </a:solidFill>
              </a:rPr>
              <a:t>פרוייקט מעבדה 1א'</a:t>
            </a:r>
            <a:endParaRPr lang="en-US" sz="1800" dirty="0">
              <a:solidFill>
                <a:srgbClr val="FFFFFF"/>
              </a:solidFill>
            </a:endParaRPr>
          </a:p>
          <a:p>
            <a:pPr indent="-228600">
              <a:buFont typeface="Arial" panose="020B0604020202020204" pitchFamily="34" charset="0"/>
              <a:buChar char="•"/>
            </a:pPr>
            <a:endParaRPr lang="en-US" sz="1800" dirty="0">
              <a:solidFill>
                <a:srgbClr val="FFFFFF"/>
              </a:solidFill>
            </a:endParaRPr>
          </a:p>
          <a:p>
            <a:pPr indent="-228600" algn="ctr" rtl="1">
              <a:buFont typeface="Arial" panose="020B0604020202020204" pitchFamily="34" charset="0"/>
              <a:buChar char="•"/>
            </a:pPr>
            <a:r>
              <a:rPr lang="he-IL" sz="1800" dirty="0">
                <a:solidFill>
                  <a:srgbClr val="FFFFFF"/>
                </a:solidFill>
              </a:rPr>
              <a:t>און פביאן</a:t>
            </a:r>
            <a:endParaRPr lang="en-US" sz="1800" dirty="0">
              <a:solidFill>
                <a:srgbClr val="FFFFFF"/>
              </a:solidFill>
            </a:endParaRPr>
          </a:p>
          <a:p>
            <a:pPr indent="-228600" algn="ctr" rtl="1">
              <a:buFont typeface="Arial" panose="020B0604020202020204" pitchFamily="34" charset="0"/>
              <a:buChar char="•"/>
            </a:pPr>
            <a:r>
              <a:rPr lang="he-IL" sz="1800" dirty="0">
                <a:solidFill>
                  <a:srgbClr val="FFFFFF"/>
                </a:solidFill>
              </a:rPr>
              <a:t>דניאל לוי</a:t>
            </a:r>
            <a:endParaRPr lang="en-US" sz="1800" dirty="0">
              <a:solidFill>
                <a:srgbClr val="FFFFFF"/>
              </a:solidFill>
            </a:endParaRPr>
          </a:p>
          <a:p>
            <a:pPr indent="-228600" algn="ctr" rtl="1">
              <a:buFont typeface="Arial" panose="020B0604020202020204" pitchFamily="34" charset="0"/>
              <a:buChar char="•"/>
            </a:pPr>
            <a:endParaRPr lang="en-US" sz="1800" dirty="0">
              <a:solidFill>
                <a:srgbClr val="FFFFFF"/>
              </a:solidFill>
            </a:endParaRPr>
          </a:p>
          <a:p>
            <a:pPr indent="-228600" algn="ctr" rtl="1">
              <a:buFont typeface="Arial" panose="020B0604020202020204" pitchFamily="34" charset="0"/>
              <a:buChar char="•"/>
            </a:pPr>
            <a:r>
              <a:rPr lang="he-IL" sz="1800" dirty="0">
                <a:solidFill>
                  <a:srgbClr val="FFFFFF"/>
                </a:solidFill>
              </a:rPr>
              <a:t>בהנחיית אביעד עציון וקובי דקל</a:t>
            </a:r>
            <a:endParaRPr lang="en-US" sz="1800" dirty="0">
              <a:solidFill>
                <a:srgbClr val="FFFFFF"/>
              </a:solidFill>
            </a:endParaRPr>
          </a:p>
        </p:txBody>
      </p:sp>
    </p:spTree>
    <p:extLst>
      <p:ext uri="{BB962C8B-B14F-4D97-AF65-F5344CB8AC3E}">
        <p14:creationId xmlns:p14="http://schemas.microsoft.com/office/powerpoint/2010/main" val="281139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0AC98E6-FF1D-4BEE-BE01-EA1E19A963EB}"/>
              </a:ext>
            </a:extLst>
          </p:cNvPr>
          <p:cNvSpPr>
            <a:spLocks noGrp="1"/>
          </p:cNvSpPr>
          <p:nvPr>
            <p:ph type="title"/>
          </p:nvPr>
        </p:nvSpPr>
        <p:spPr/>
        <p:txBody>
          <a:bodyPr/>
          <a:lstStyle/>
          <a:p>
            <a:pPr algn="ctr"/>
            <a:r>
              <a:rPr lang="he-IL" dirty="0"/>
              <a:t>הירארכיה עליונה</a:t>
            </a:r>
            <a:endParaRPr lang="en-IL" dirty="0"/>
          </a:p>
        </p:txBody>
      </p:sp>
      <p:pic>
        <p:nvPicPr>
          <p:cNvPr id="5" name="תמונה 4" descr="תמונה שמכילה טקסט, צילום מסך, מקורה&#10;&#10;התיאור נוצר באופן אוטומטי">
            <a:extLst>
              <a:ext uri="{FF2B5EF4-FFF2-40B4-BE49-F238E27FC236}">
                <a16:creationId xmlns:a16="http://schemas.microsoft.com/office/drawing/2014/main" id="{3F5B3CA1-7747-438F-944E-F134DD3729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9064" y="2168868"/>
            <a:ext cx="9370696" cy="4470984"/>
          </a:xfrm>
          <a:prstGeom prst="rect">
            <a:avLst/>
          </a:prstGeom>
        </p:spPr>
      </p:pic>
    </p:spTree>
    <p:extLst>
      <p:ext uri="{BB962C8B-B14F-4D97-AF65-F5344CB8AC3E}">
        <p14:creationId xmlns:p14="http://schemas.microsoft.com/office/powerpoint/2010/main" val="31545137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43F1CF6-25B1-4295-A005-23408727791A}"/>
              </a:ext>
            </a:extLst>
          </p:cNvPr>
          <p:cNvSpPr>
            <a:spLocks noGrp="1"/>
          </p:cNvSpPr>
          <p:nvPr>
            <p:ph type="title"/>
          </p:nvPr>
        </p:nvSpPr>
        <p:spPr>
          <a:xfrm>
            <a:off x="452300" y="-344556"/>
            <a:ext cx="9905998" cy="1905000"/>
          </a:xfrm>
        </p:spPr>
        <p:txBody>
          <a:bodyPr/>
          <a:lstStyle/>
          <a:p>
            <a:pPr algn="ctr" rtl="1"/>
            <a:r>
              <a:rPr lang="he-IL" dirty="0"/>
              <a:t>סכמת מלבנים</a:t>
            </a:r>
            <a:endParaRPr lang="en-IL" dirty="0"/>
          </a:p>
        </p:txBody>
      </p:sp>
      <p:sp>
        <p:nvSpPr>
          <p:cNvPr id="3" name="מציין מיקום תוכן 2">
            <a:extLst>
              <a:ext uri="{FF2B5EF4-FFF2-40B4-BE49-F238E27FC236}">
                <a16:creationId xmlns:a16="http://schemas.microsoft.com/office/drawing/2014/main" id="{D6937426-70FB-4D21-94E7-2E59D5AB21F6}"/>
              </a:ext>
            </a:extLst>
          </p:cNvPr>
          <p:cNvSpPr>
            <a:spLocks noGrp="1"/>
          </p:cNvSpPr>
          <p:nvPr>
            <p:ph idx="1"/>
          </p:nvPr>
        </p:nvSpPr>
        <p:spPr>
          <a:xfrm>
            <a:off x="452300" y="1712843"/>
            <a:ext cx="9905998" cy="3124201"/>
          </a:xfrm>
        </p:spPr>
        <p:txBody>
          <a:bodyPr/>
          <a:lstStyle/>
          <a:p>
            <a:pPr algn="r" rtl="1"/>
            <a:endParaRPr lang="en-IL" dirty="0">
              <a:effectLst>
                <a:glow rad="38100">
                  <a:schemeClr val="bg1">
                    <a:lumMod val="50000"/>
                    <a:lumOff val="50000"/>
                    <a:alpha val="20000"/>
                  </a:schemeClr>
                </a:glow>
                <a:outerShdw blurRad="38100" dist="38100" dir="2700000" algn="tl">
                  <a:srgbClr val="000000">
                    <a:alpha val="43137"/>
                  </a:srgbClr>
                </a:outerShdw>
              </a:effectLst>
            </a:endParaRPr>
          </a:p>
        </p:txBody>
      </p:sp>
      <p:sp>
        <p:nvSpPr>
          <p:cNvPr id="4" name="מלבן: פינות מעוגלות 3">
            <a:extLst>
              <a:ext uri="{FF2B5EF4-FFF2-40B4-BE49-F238E27FC236}">
                <a16:creationId xmlns:a16="http://schemas.microsoft.com/office/drawing/2014/main" id="{EFC10F68-40AA-4A45-8049-FC1FAF413E1E}"/>
              </a:ext>
            </a:extLst>
          </p:cNvPr>
          <p:cNvSpPr/>
          <p:nvPr/>
        </p:nvSpPr>
        <p:spPr>
          <a:xfrm>
            <a:off x="170727" y="814194"/>
            <a:ext cx="1596325" cy="836909"/>
          </a:xfrm>
          <a:prstGeom prst="roundRect">
            <a:avLst/>
          </a:prstGeom>
          <a:ln/>
        </p:spPr>
        <p:style>
          <a:lnRef idx="2">
            <a:schemeClr val="accent4">
              <a:shade val="50000"/>
            </a:schemeClr>
          </a:lnRef>
          <a:fillRef idx="1">
            <a:schemeClr val="accent4"/>
          </a:fillRef>
          <a:effectRef idx="0">
            <a:schemeClr val="accent4"/>
          </a:effectRef>
          <a:fontRef idx="minor">
            <a:schemeClr val="lt1"/>
          </a:fontRef>
        </p:style>
        <p:txBody>
          <a:bodyPr rtlCol="1" anchor="ctr"/>
          <a:lstStyle/>
          <a:p>
            <a:pPr algn="ctr"/>
            <a:r>
              <a:rPr lang="en-US" dirty="0">
                <a:solidFill>
                  <a:sysClr val="windowText" lastClr="000000"/>
                </a:solidFill>
              </a:rPr>
              <a:t>KBD</a:t>
            </a:r>
            <a:endParaRPr lang="he-IL" dirty="0">
              <a:solidFill>
                <a:sysClr val="windowText" lastClr="000000"/>
              </a:solidFill>
            </a:endParaRPr>
          </a:p>
        </p:txBody>
      </p:sp>
      <p:sp>
        <p:nvSpPr>
          <p:cNvPr id="5" name="מלבן: פינות מעוגלות 4">
            <a:extLst>
              <a:ext uri="{FF2B5EF4-FFF2-40B4-BE49-F238E27FC236}">
                <a16:creationId xmlns:a16="http://schemas.microsoft.com/office/drawing/2014/main" id="{642F5A5D-4494-49B7-98CA-9911D44F3047}"/>
              </a:ext>
            </a:extLst>
          </p:cNvPr>
          <p:cNvSpPr/>
          <p:nvPr/>
        </p:nvSpPr>
        <p:spPr>
          <a:xfrm>
            <a:off x="2289313" y="883234"/>
            <a:ext cx="1596325" cy="692097"/>
          </a:xfrm>
          <a:prstGeom prst="roundRect">
            <a:avLst/>
          </a:prstGeom>
          <a:ln/>
        </p:spPr>
        <p:style>
          <a:lnRef idx="2">
            <a:schemeClr val="accent5">
              <a:shade val="50000"/>
            </a:schemeClr>
          </a:lnRef>
          <a:fillRef idx="1">
            <a:schemeClr val="accent5"/>
          </a:fillRef>
          <a:effectRef idx="0">
            <a:schemeClr val="accent5"/>
          </a:effectRef>
          <a:fontRef idx="minor">
            <a:schemeClr val="lt1"/>
          </a:fontRef>
        </p:style>
        <p:txBody>
          <a:bodyPr rtlCol="1" anchor="ctr"/>
          <a:lstStyle/>
          <a:p>
            <a:pPr algn="ctr"/>
            <a:r>
              <a:rPr lang="en-US" dirty="0">
                <a:solidFill>
                  <a:sysClr val="windowText" lastClr="000000"/>
                </a:solidFill>
              </a:rPr>
              <a:t>fisherman</a:t>
            </a:r>
            <a:endParaRPr lang="he-IL" dirty="0">
              <a:solidFill>
                <a:sysClr val="windowText" lastClr="000000"/>
              </a:solidFill>
            </a:endParaRPr>
          </a:p>
        </p:txBody>
      </p:sp>
      <p:sp>
        <p:nvSpPr>
          <p:cNvPr id="6" name="מלבן: פינות מעוגלות 5">
            <a:extLst>
              <a:ext uri="{FF2B5EF4-FFF2-40B4-BE49-F238E27FC236}">
                <a16:creationId xmlns:a16="http://schemas.microsoft.com/office/drawing/2014/main" id="{249FA8EA-060A-45B0-B8B9-9F34D8BEEFF7}"/>
              </a:ext>
            </a:extLst>
          </p:cNvPr>
          <p:cNvSpPr/>
          <p:nvPr/>
        </p:nvSpPr>
        <p:spPr>
          <a:xfrm>
            <a:off x="4452014" y="3113693"/>
            <a:ext cx="2531390" cy="1363854"/>
          </a:xfrm>
          <a:prstGeom prst="roundRect">
            <a:avLst/>
          </a:prstGeom>
          <a:ln/>
        </p:spPr>
        <p:style>
          <a:lnRef idx="3">
            <a:schemeClr val="lt1"/>
          </a:lnRef>
          <a:fillRef idx="1">
            <a:schemeClr val="accent2"/>
          </a:fillRef>
          <a:effectRef idx="1">
            <a:schemeClr val="accent2"/>
          </a:effectRef>
          <a:fontRef idx="minor">
            <a:schemeClr val="lt1"/>
          </a:fontRef>
        </p:style>
        <p:txBody>
          <a:bodyPr rtlCol="1" anchor="ctr"/>
          <a:lstStyle/>
          <a:p>
            <a:pPr algn="ctr"/>
            <a:r>
              <a:rPr lang="en-US" dirty="0">
                <a:solidFill>
                  <a:sysClr val="windowText" lastClr="000000"/>
                </a:solidFill>
              </a:rPr>
              <a:t>Game Controller</a:t>
            </a:r>
          </a:p>
          <a:p>
            <a:pPr algn="ctr"/>
            <a:r>
              <a:rPr lang="en-US" dirty="0">
                <a:solidFill>
                  <a:sysClr val="windowText" lastClr="000000"/>
                </a:solidFill>
              </a:rPr>
              <a:t>(FSM)</a:t>
            </a:r>
            <a:endParaRPr lang="he-IL" dirty="0">
              <a:solidFill>
                <a:sysClr val="windowText" lastClr="000000"/>
              </a:solidFill>
            </a:endParaRPr>
          </a:p>
        </p:txBody>
      </p:sp>
      <p:sp>
        <p:nvSpPr>
          <p:cNvPr id="7" name="מלבן: פינות מעוגלות 6">
            <a:extLst>
              <a:ext uri="{FF2B5EF4-FFF2-40B4-BE49-F238E27FC236}">
                <a16:creationId xmlns:a16="http://schemas.microsoft.com/office/drawing/2014/main" id="{3F3B3926-AE5C-4DCA-9037-CB8AC82B9603}"/>
              </a:ext>
            </a:extLst>
          </p:cNvPr>
          <p:cNvSpPr/>
          <p:nvPr/>
        </p:nvSpPr>
        <p:spPr>
          <a:xfrm>
            <a:off x="2289312" y="1919826"/>
            <a:ext cx="1596325" cy="692097"/>
          </a:xfrm>
          <a:prstGeom prst="roundRect">
            <a:avLst/>
          </a:prstGeom>
          <a:ln/>
        </p:spPr>
        <p:style>
          <a:lnRef idx="2">
            <a:schemeClr val="accent5">
              <a:shade val="50000"/>
            </a:schemeClr>
          </a:lnRef>
          <a:fillRef idx="1">
            <a:schemeClr val="accent5"/>
          </a:fillRef>
          <a:effectRef idx="0">
            <a:schemeClr val="accent5"/>
          </a:effectRef>
          <a:fontRef idx="minor">
            <a:schemeClr val="lt1"/>
          </a:fontRef>
        </p:style>
        <p:txBody>
          <a:bodyPr rtlCol="1" anchor="ctr"/>
          <a:lstStyle/>
          <a:p>
            <a:pPr algn="ctr"/>
            <a:r>
              <a:rPr lang="en-US" dirty="0">
                <a:solidFill>
                  <a:sysClr val="windowText" lastClr="000000"/>
                </a:solidFill>
              </a:rPr>
              <a:t>score</a:t>
            </a:r>
            <a:endParaRPr lang="he-IL" dirty="0">
              <a:solidFill>
                <a:sysClr val="windowText" lastClr="000000"/>
              </a:solidFill>
            </a:endParaRPr>
          </a:p>
        </p:txBody>
      </p:sp>
      <p:sp>
        <p:nvSpPr>
          <p:cNvPr id="8" name="מלבן: פינות מעוגלות 7">
            <a:extLst>
              <a:ext uri="{FF2B5EF4-FFF2-40B4-BE49-F238E27FC236}">
                <a16:creationId xmlns:a16="http://schemas.microsoft.com/office/drawing/2014/main" id="{9EE61505-572C-44E5-ACA7-5B0C73D260D7}"/>
              </a:ext>
            </a:extLst>
          </p:cNvPr>
          <p:cNvSpPr/>
          <p:nvPr/>
        </p:nvSpPr>
        <p:spPr>
          <a:xfrm>
            <a:off x="2264191" y="2953869"/>
            <a:ext cx="1596325" cy="692097"/>
          </a:xfrm>
          <a:prstGeom prst="roundRect">
            <a:avLst/>
          </a:prstGeom>
          <a:ln/>
        </p:spPr>
        <p:style>
          <a:lnRef idx="2">
            <a:schemeClr val="accent5">
              <a:shade val="50000"/>
            </a:schemeClr>
          </a:lnRef>
          <a:fillRef idx="1">
            <a:schemeClr val="accent5"/>
          </a:fillRef>
          <a:effectRef idx="0">
            <a:schemeClr val="accent5"/>
          </a:effectRef>
          <a:fontRef idx="minor">
            <a:schemeClr val="lt1"/>
          </a:fontRef>
        </p:style>
        <p:txBody>
          <a:bodyPr rtlCol="1" anchor="ctr"/>
          <a:lstStyle/>
          <a:p>
            <a:pPr algn="ctr"/>
            <a:r>
              <a:rPr lang="en-US" dirty="0">
                <a:solidFill>
                  <a:sysClr val="windowText" lastClr="000000"/>
                </a:solidFill>
              </a:rPr>
              <a:t>timer</a:t>
            </a:r>
            <a:endParaRPr lang="he-IL" dirty="0">
              <a:solidFill>
                <a:sysClr val="windowText" lastClr="000000"/>
              </a:solidFill>
            </a:endParaRPr>
          </a:p>
        </p:txBody>
      </p:sp>
      <p:sp>
        <p:nvSpPr>
          <p:cNvPr id="10" name="מלבן: פינות מעוגלות 9">
            <a:extLst>
              <a:ext uri="{FF2B5EF4-FFF2-40B4-BE49-F238E27FC236}">
                <a16:creationId xmlns:a16="http://schemas.microsoft.com/office/drawing/2014/main" id="{85599833-4B3C-4C1E-BA66-DBAE6D6AAEE4}"/>
              </a:ext>
            </a:extLst>
          </p:cNvPr>
          <p:cNvSpPr/>
          <p:nvPr/>
        </p:nvSpPr>
        <p:spPr>
          <a:xfrm>
            <a:off x="10563854" y="3369411"/>
            <a:ext cx="1596325" cy="836909"/>
          </a:xfrm>
          <a:prstGeom prst="roundRect">
            <a:avLst/>
          </a:prstGeom>
          <a:ln/>
        </p:spPr>
        <p:style>
          <a:lnRef idx="2">
            <a:schemeClr val="accent6">
              <a:shade val="50000"/>
            </a:schemeClr>
          </a:lnRef>
          <a:fillRef idx="1">
            <a:schemeClr val="accent6"/>
          </a:fillRef>
          <a:effectRef idx="0">
            <a:schemeClr val="accent6"/>
          </a:effectRef>
          <a:fontRef idx="minor">
            <a:schemeClr val="lt1"/>
          </a:fontRef>
        </p:style>
        <p:txBody>
          <a:bodyPr rtlCol="1" anchor="ctr"/>
          <a:lstStyle/>
          <a:p>
            <a:pPr algn="ctr"/>
            <a:r>
              <a:rPr lang="en-US" dirty="0">
                <a:solidFill>
                  <a:sysClr val="windowText" lastClr="000000"/>
                </a:solidFill>
              </a:rPr>
              <a:t>VGA</a:t>
            </a:r>
            <a:endParaRPr lang="he-IL" dirty="0">
              <a:solidFill>
                <a:sysClr val="windowText" lastClr="000000"/>
              </a:solidFill>
            </a:endParaRPr>
          </a:p>
        </p:txBody>
      </p:sp>
      <p:sp>
        <p:nvSpPr>
          <p:cNvPr id="11" name="מלבן: פינות מעוגלות 10">
            <a:extLst>
              <a:ext uri="{FF2B5EF4-FFF2-40B4-BE49-F238E27FC236}">
                <a16:creationId xmlns:a16="http://schemas.microsoft.com/office/drawing/2014/main" id="{8FE24E58-F870-4452-B2DD-BD14FF449181}"/>
              </a:ext>
            </a:extLst>
          </p:cNvPr>
          <p:cNvSpPr/>
          <p:nvPr/>
        </p:nvSpPr>
        <p:spPr>
          <a:xfrm>
            <a:off x="8470091" y="2241349"/>
            <a:ext cx="1687944" cy="3108541"/>
          </a:xfrm>
          <a:prstGeom prst="roundRect">
            <a:avLst/>
          </a:prstGeom>
          <a:solidFill>
            <a:srgbClr val="7030A0"/>
          </a:solidFill>
          <a:ln/>
        </p:spPr>
        <p:style>
          <a:lnRef idx="3">
            <a:schemeClr val="lt1"/>
          </a:lnRef>
          <a:fillRef idx="1">
            <a:schemeClr val="accent3"/>
          </a:fillRef>
          <a:effectRef idx="1">
            <a:schemeClr val="accent3"/>
          </a:effectRef>
          <a:fontRef idx="minor">
            <a:schemeClr val="lt1"/>
          </a:fontRef>
        </p:style>
        <p:txBody>
          <a:bodyPr rtlCol="1" anchor="ctr"/>
          <a:lstStyle/>
          <a:p>
            <a:pPr algn="ctr"/>
            <a:r>
              <a:rPr lang="en-US" dirty="0">
                <a:solidFill>
                  <a:sysClr val="windowText" lastClr="000000"/>
                </a:solidFill>
              </a:rPr>
              <a:t>MUX</a:t>
            </a:r>
            <a:endParaRPr lang="he-IL" dirty="0">
              <a:solidFill>
                <a:sysClr val="windowText" lastClr="000000"/>
              </a:solidFill>
            </a:endParaRPr>
          </a:p>
        </p:txBody>
      </p:sp>
      <p:sp>
        <p:nvSpPr>
          <p:cNvPr id="12" name="מלבן: פינות מעוגלות 11">
            <a:extLst>
              <a:ext uri="{FF2B5EF4-FFF2-40B4-BE49-F238E27FC236}">
                <a16:creationId xmlns:a16="http://schemas.microsoft.com/office/drawing/2014/main" id="{95DA632C-647B-4F18-A94B-4481550BFF3A}"/>
              </a:ext>
            </a:extLst>
          </p:cNvPr>
          <p:cNvSpPr/>
          <p:nvPr/>
        </p:nvSpPr>
        <p:spPr>
          <a:xfrm>
            <a:off x="7735054" y="3377164"/>
            <a:ext cx="826656" cy="836909"/>
          </a:xfrm>
          <a:prstGeom prst="roundRect">
            <a:avLst/>
          </a:prstGeom>
          <a:ln/>
        </p:spPr>
        <p:style>
          <a:lnRef idx="2">
            <a:schemeClr val="accent5">
              <a:shade val="50000"/>
            </a:schemeClr>
          </a:lnRef>
          <a:fillRef idx="1">
            <a:schemeClr val="accent5"/>
          </a:fillRef>
          <a:effectRef idx="0">
            <a:schemeClr val="accent5"/>
          </a:effectRef>
          <a:fontRef idx="minor">
            <a:schemeClr val="lt1"/>
          </a:fontRef>
        </p:style>
        <p:txBody>
          <a:bodyPr rtlCol="1" anchor="ctr"/>
          <a:lstStyle/>
          <a:p>
            <a:pPr algn="ctr"/>
            <a:r>
              <a:rPr lang="en-US" dirty="0">
                <a:solidFill>
                  <a:sysClr val="windowText" lastClr="000000"/>
                </a:solidFill>
              </a:rPr>
              <a:t>hit</a:t>
            </a:r>
            <a:endParaRPr lang="he-IL" dirty="0">
              <a:solidFill>
                <a:sysClr val="windowText" lastClr="000000"/>
              </a:solidFill>
            </a:endParaRPr>
          </a:p>
        </p:txBody>
      </p:sp>
      <p:cxnSp>
        <p:nvCxnSpPr>
          <p:cNvPr id="13" name="מחבר חץ ישר 12">
            <a:extLst>
              <a:ext uri="{FF2B5EF4-FFF2-40B4-BE49-F238E27FC236}">
                <a16:creationId xmlns:a16="http://schemas.microsoft.com/office/drawing/2014/main" id="{662BD7CC-639B-435D-A42D-A0725C4A3E4A}"/>
              </a:ext>
            </a:extLst>
          </p:cNvPr>
          <p:cNvCxnSpPr>
            <a:stCxn id="11" idx="3"/>
            <a:endCxn id="10" idx="1"/>
          </p:cNvCxnSpPr>
          <p:nvPr/>
        </p:nvCxnSpPr>
        <p:spPr>
          <a:xfrm flipV="1">
            <a:off x="10158035" y="3787866"/>
            <a:ext cx="405819" cy="77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מחבר חץ ישר 13">
            <a:extLst>
              <a:ext uri="{FF2B5EF4-FFF2-40B4-BE49-F238E27FC236}">
                <a16:creationId xmlns:a16="http://schemas.microsoft.com/office/drawing/2014/main" id="{6B047CF8-C4D1-40EF-9A17-5BE0576F1066}"/>
              </a:ext>
            </a:extLst>
          </p:cNvPr>
          <p:cNvCxnSpPr>
            <a:stCxn id="12" idx="1"/>
            <a:endCxn id="6" idx="3"/>
          </p:cNvCxnSpPr>
          <p:nvPr/>
        </p:nvCxnSpPr>
        <p:spPr>
          <a:xfrm flipH="1">
            <a:off x="6983404" y="3795619"/>
            <a:ext cx="751650"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מחבר חץ ישר 14">
            <a:extLst>
              <a:ext uri="{FF2B5EF4-FFF2-40B4-BE49-F238E27FC236}">
                <a16:creationId xmlns:a16="http://schemas.microsoft.com/office/drawing/2014/main" id="{C9DDDE27-32BA-4B86-A212-CBA8CE9E98DC}"/>
              </a:ext>
            </a:extLst>
          </p:cNvPr>
          <p:cNvCxnSpPr>
            <a:cxnSpLocks/>
            <a:stCxn id="6" idx="1"/>
            <a:endCxn id="5" idx="3"/>
          </p:cNvCxnSpPr>
          <p:nvPr/>
        </p:nvCxnSpPr>
        <p:spPr>
          <a:xfrm flipH="1" flipV="1">
            <a:off x="3885638" y="1229283"/>
            <a:ext cx="566376" cy="2566337"/>
          </a:xfrm>
          <a:prstGeom prst="straightConnector1">
            <a:avLst/>
          </a:prstGeom>
          <a:ln cap="flat">
            <a:miter lim="800000"/>
            <a:tailEnd type="triangle"/>
          </a:ln>
        </p:spPr>
        <p:style>
          <a:lnRef idx="1">
            <a:schemeClr val="accent1"/>
          </a:lnRef>
          <a:fillRef idx="0">
            <a:schemeClr val="accent1"/>
          </a:fillRef>
          <a:effectRef idx="0">
            <a:schemeClr val="accent1"/>
          </a:effectRef>
          <a:fontRef idx="minor">
            <a:schemeClr val="tx1"/>
          </a:fontRef>
        </p:style>
      </p:cxnSp>
      <p:cxnSp>
        <p:nvCxnSpPr>
          <p:cNvPr id="16" name="מחבר חץ ישר 15">
            <a:extLst>
              <a:ext uri="{FF2B5EF4-FFF2-40B4-BE49-F238E27FC236}">
                <a16:creationId xmlns:a16="http://schemas.microsoft.com/office/drawing/2014/main" id="{18B3296E-A080-4CA1-A70D-257315F59794}"/>
              </a:ext>
            </a:extLst>
          </p:cNvPr>
          <p:cNvCxnSpPr>
            <a:cxnSpLocks/>
            <a:stCxn id="6" idx="1"/>
            <a:endCxn id="7" idx="3"/>
          </p:cNvCxnSpPr>
          <p:nvPr/>
        </p:nvCxnSpPr>
        <p:spPr>
          <a:xfrm flipH="1" flipV="1">
            <a:off x="3885637" y="2265875"/>
            <a:ext cx="566377" cy="15297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מחבר חץ ישר 16">
            <a:extLst>
              <a:ext uri="{FF2B5EF4-FFF2-40B4-BE49-F238E27FC236}">
                <a16:creationId xmlns:a16="http://schemas.microsoft.com/office/drawing/2014/main" id="{74B9381F-0E22-41C2-B4BD-60A60B2B48B1}"/>
              </a:ext>
            </a:extLst>
          </p:cNvPr>
          <p:cNvCxnSpPr>
            <a:cxnSpLocks/>
            <a:stCxn id="6" idx="1"/>
            <a:endCxn id="8" idx="3"/>
          </p:cNvCxnSpPr>
          <p:nvPr/>
        </p:nvCxnSpPr>
        <p:spPr>
          <a:xfrm flipH="1" flipV="1">
            <a:off x="3860516" y="3299918"/>
            <a:ext cx="591498" cy="4957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מחבר חץ ישר 17">
            <a:extLst>
              <a:ext uri="{FF2B5EF4-FFF2-40B4-BE49-F238E27FC236}">
                <a16:creationId xmlns:a16="http://schemas.microsoft.com/office/drawing/2014/main" id="{917163A3-6FC6-4928-8EF9-88EF5A552C96}"/>
              </a:ext>
            </a:extLst>
          </p:cNvPr>
          <p:cNvCxnSpPr>
            <a:cxnSpLocks/>
            <a:stCxn id="4" idx="3"/>
            <a:endCxn id="5" idx="1"/>
          </p:cNvCxnSpPr>
          <p:nvPr/>
        </p:nvCxnSpPr>
        <p:spPr>
          <a:xfrm flipV="1">
            <a:off x="1767052" y="1229283"/>
            <a:ext cx="522261" cy="33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מלבן: פינות מעוגלות 18">
            <a:extLst>
              <a:ext uri="{FF2B5EF4-FFF2-40B4-BE49-F238E27FC236}">
                <a16:creationId xmlns:a16="http://schemas.microsoft.com/office/drawing/2014/main" id="{9EF8444A-4530-487C-BAA6-A822346F94CC}"/>
              </a:ext>
            </a:extLst>
          </p:cNvPr>
          <p:cNvSpPr/>
          <p:nvPr/>
        </p:nvSpPr>
        <p:spPr>
          <a:xfrm>
            <a:off x="2125585" y="3990460"/>
            <a:ext cx="1734932" cy="689549"/>
          </a:xfrm>
          <a:prstGeom prst="roundRect">
            <a:avLst/>
          </a:prstGeom>
          <a:ln/>
        </p:spPr>
        <p:style>
          <a:lnRef idx="2">
            <a:schemeClr val="accent5">
              <a:shade val="50000"/>
            </a:schemeClr>
          </a:lnRef>
          <a:fillRef idx="1">
            <a:schemeClr val="accent5"/>
          </a:fillRef>
          <a:effectRef idx="0">
            <a:schemeClr val="accent5"/>
          </a:effectRef>
          <a:fontRef idx="minor">
            <a:schemeClr val="lt1"/>
          </a:fontRef>
        </p:style>
        <p:txBody>
          <a:bodyPr rtlCol="1" anchor="ctr"/>
          <a:lstStyle/>
          <a:p>
            <a:pPr algn="ctr"/>
            <a:r>
              <a:rPr lang="en-US" dirty="0">
                <a:solidFill>
                  <a:sysClr val="windowText" lastClr="000000"/>
                </a:solidFill>
              </a:rPr>
              <a:t>background</a:t>
            </a:r>
            <a:endParaRPr lang="he-IL" dirty="0">
              <a:solidFill>
                <a:sysClr val="windowText" lastClr="000000"/>
              </a:solidFill>
            </a:endParaRPr>
          </a:p>
        </p:txBody>
      </p:sp>
      <p:sp>
        <p:nvSpPr>
          <p:cNvPr id="20" name="מלבן: פינות מעוגלות 19">
            <a:extLst>
              <a:ext uri="{FF2B5EF4-FFF2-40B4-BE49-F238E27FC236}">
                <a16:creationId xmlns:a16="http://schemas.microsoft.com/office/drawing/2014/main" id="{1C9D97B0-57AA-41FA-9601-3756B397DCBE}"/>
              </a:ext>
            </a:extLst>
          </p:cNvPr>
          <p:cNvSpPr/>
          <p:nvPr/>
        </p:nvSpPr>
        <p:spPr>
          <a:xfrm>
            <a:off x="2264191" y="5027052"/>
            <a:ext cx="1596325" cy="692099"/>
          </a:xfrm>
          <a:prstGeom prst="roundRect">
            <a:avLst/>
          </a:prstGeom>
          <a:ln/>
        </p:spPr>
        <p:style>
          <a:lnRef idx="2">
            <a:schemeClr val="accent5">
              <a:shade val="50000"/>
            </a:schemeClr>
          </a:lnRef>
          <a:fillRef idx="1">
            <a:schemeClr val="accent5"/>
          </a:fillRef>
          <a:effectRef idx="0">
            <a:schemeClr val="accent5"/>
          </a:effectRef>
          <a:fontRef idx="minor">
            <a:schemeClr val="lt1"/>
          </a:fontRef>
        </p:style>
        <p:txBody>
          <a:bodyPr rtlCol="1" anchor="ctr"/>
          <a:lstStyle/>
          <a:p>
            <a:pPr algn="ctr"/>
            <a:r>
              <a:rPr lang="en-US" dirty="0">
                <a:solidFill>
                  <a:sysClr val="windowText" lastClr="000000"/>
                </a:solidFill>
              </a:rPr>
              <a:t>fish</a:t>
            </a:r>
            <a:endParaRPr lang="he-IL" dirty="0">
              <a:solidFill>
                <a:sysClr val="windowText" lastClr="000000"/>
              </a:solidFill>
            </a:endParaRPr>
          </a:p>
        </p:txBody>
      </p:sp>
      <p:sp>
        <p:nvSpPr>
          <p:cNvPr id="21" name="מלבן: פינות מעוגלות 20">
            <a:extLst>
              <a:ext uri="{FF2B5EF4-FFF2-40B4-BE49-F238E27FC236}">
                <a16:creationId xmlns:a16="http://schemas.microsoft.com/office/drawing/2014/main" id="{4721EDEE-702D-46A6-8D6A-65CF5118AD6A}"/>
              </a:ext>
            </a:extLst>
          </p:cNvPr>
          <p:cNvSpPr/>
          <p:nvPr/>
        </p:nvSpPr>
        <p:spPr>
          <a:xfrm>
            <a:off x="2264190" y="6063645"/>
            <a:ext cx="1596325" cy="692099"/>
          </a:xfrm>
          <a:prstGeom prst="roundRect">
            <a:avLst/>
          </a:prstGeom>
          <a:ln/>
        </p:spPr>
        <p:style>
          <a:lnRef idx="2">
            <a:schemeClr val="accent5">
              <a:shade val="50000"/>
            </a:schemeClr>
          </a:lnRef>
          <a:fillRef idx="1">
            <a:schemeClr val="accent5"/>
          </a:fillRef>
          <a:effectRef idx="0">
            <a:schemeClr val="accent5"/>
          </a:effectRef>
          <a:fontRef idx="minor">
            <a:schemeClr val="lt1"/>
          </a:fontRef>
        </p:style>
        <p:txBody>
          <a:bodyPr rtlCol="1" anchor="ctr"/>
          <a:lstStyle/>
          <a:p>
            <a:pPr algn="ctr"/>
            <a:r>
              <a:rPr lang="en-US" dirty="0">
                <a:solidFill>
                  <a:sysClr val="windowText" lastClr="000000"/>
                </a:solidFill>
              </a:rPr>
              <a:t>jellyfish</a:t>
            </a:r>
            <a:endParaRPr lang="he-IL" dirty="0">
              <a:solidFill>
                <a:sysClr val="windowText" lastClr="000000"/>
              </a:solidFill>
            </a:endParaRPr>
          </a:p>
        </p:txBody>
      </p:sp>
      <p:cxnSp>
        <p:nvCxnSpPr>
          <p:cNvPr id="23" name="מחבר חץ ישר 22">
            <a:extLst>
              <a:ext uri="{FF2B5EF4-FFF2-40B4-BE49-F238E27FC236}">
                <a16:creationId xmlns:a16="http://schemas.microsoft.com/office/drawing/2014/main" id="{9C625FEA-75A7-4FFA-8322-DCFD62A89AAE}"/>
              </a:ext>
            </a:extLst>
          </p:cNvPr>
          <p:cNvCxnSpPr>
            <a:cxnSpLocks/>
            <a:stCxn id="6" idx="1"/>
            <a:endCxn id="19" idx="3"/>
          </p:cNvCxnSpPr>
          <p:nvPr/>
        </p:nvCxnSpPr>
        <p:spPr>
          <a:xfrm flipH="1">
            <a:off x="3860517" y="3795620"/>
            <a:ext cx="591497" cy="5396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מחבר חץ ישר 23">
            <a:extLst>
              <a:ext uri="{FF2B5EF4-FFF2-40B4-BE49-F238E27FC236}">
                <a16:creationId xmlns:a16="http://schemas.microsoft.com/office/drawing/2014/main" id="{FD957DA1-FAEF-45AF-AC57-704F88988F7D}"/>
              </a:ext>
            </a:extLst>
          </p:cNvPr>
          <p:cNvCxnSpPr>
            <a:stCxn id="6" idx="1"/>
            <a:endCxn id="20" idx="3"/>
          </p:cNvCxnSpPr>
          <p:nvPr/>
        </p:nvCxnSpPr>
        <p:spPr>
          <a:xfrm flipH="1">
            <a:off x="3860516" y="3795620"/>
            <a:ext cx="591498" cy="15774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מחבר חץ ישר 24">
            <a:extLst>
              <a:ext uri="{FF2B5EF4-FFF2-40B4-BE49-F238E27FC236}">
                <a16:creationId xmlns:a16="http://schemas.microsoft.com/office/drawing/2014/main" id="{997439C3-C333-426F-B80F-46DD627CE758}"/>
              </a:ext>
            </a:extLst>
          </p:cNvPr>
          <p:cNvCxnSpPr>
            <a:stCxn id="6" idx="1"/>
            <a:endCxn id="21" idx="3"/>
          </p:cNvCxnSpPr>
          <p:nvPr/>
        </p:nvCxnSpPr>
        <p:spPr>
          <a:xfrm flipH="1">
            <a:off x="3860515" y="3795620"/>
            <a:ext cx="591499" cy="26140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26772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6116AF6-467A-4EA7-86DE-061B2B9E98B0}"/>
              </a:ext>
            </a:extLst>
          </p:cNvPr>
          <p:cNvSpPr>
            <a:spLocks noGrp="1"/>
          </p:cNvSpPr>
          <p:nvPr>
            <p:ph type="title"/>
          </p:nvPr>
        </p:nvSpPr>
        <p:spPr/>
        <p:txBody>
          <a:bodyPr/>
          <a:lstStyle/>
          <a:p>
            <a:pPr algn="ctr" rtl="1"/>
            <a:r>
              <a:rPr lang="he-IL" dirty="0"/>
              <a:t>מודול </a:t>
            </a:r>
            <a:r>
              <a:rPr lang="en-US" dirty="0">
                <a:effectLst>
                  <a:glow rad="38100">
                    <a:schemeClr val="bg1">
                      <a:lumMod val="65000"/>
                      <a:lumOff val="35000"/>
                      <a:alpha val="40000"/>
                    </a:schemeClr>
                  </a:glow>
                </a:effectLst>
              </a:rPr>
              <a:t>FISH/jellyfish + score</a:t>
            </a:r>
            <a:r>
              <a:rPr lang="he-IL" dirty="0">
                <a:effectLst>
                  <a:glow rad="38100">
                    <a:schemeClr val="bg1">
                      <a:lumMod val="65000"/>
                      <a:lumOff val="35000"/>
                      <a:alpha val="40000"/>
                    </a:schemeClr>
                  </a:glow>
                </a:effectLst>
              </a:rPr>
              <a:t> – און פביאן</a:t>
            </a:r>
            <a:endParaRPr lang="en-IL" dirty="0"/>
          </a:p>
        </p:txBody>
      </p:sp>
      <p:sp>
        <p:nvSpPr>
          <p:cNvPr id="3" name="מציין מיקום תוכן 2">
            <a:extLst>
              <a:ext uri="{FF2B5EF4-FFF2-40B4-BE49-F238E27FC236}">
                <a16:creationId xmlns:a16="http://schemas.microsoft.com/office/drawing/2014/main" id="{9631E46F-0B83-476D-9931-F3A9A0DBDF90}"/>
              </a:ext>
            </a:extLst>
          </p:cNvPr>
          <p:cNvSpPr>
            <a:spLocks noGrp="1"/>
          </p:cNvSpPr>
          <p:nvPr>
            <p:ph idx="1"/>
          </p:nvPr>
        </p:nvSpPr>
        <p:spPr/>
        <p:txBody>
          <a:bodyPr/>
          <a:lstStyle/>
          <a:p>
            <a:pPr algn="r" rtl="1"/>
            <a:r>
              <a:rPr lang="he-IL" dirty="0"/>
              <a:t>מודול זה אחראי על תצוגת האובייקטים באופן רנדומלי (דג ומדוזה) על המסך</a:t>
            </a:r>
          </a:p>
          <a:p>
            <a:pPr algn="r" rtl="1"/>
            <a:r>
              <a:rPr lang="he-IL" dirty="0"/>
              <a:t>המודל ניעזר במטריצה שמחלקת את המסך ל20 על 15 קוביות (כך שלא יהיו אובייקטים אחד על השני)</a:t>
            </a:r>
          </a:p>
          <a:p>
            <a:pPr algn="r" rtl="1"/>
            <a:r>
              <a:rPr lang="he-IL" dirty="0"/>
              <a:t>במידה ויש פגיעה באחד האובייקטים, האובייקט יעלם ויצוץ במקום חדש באופן רנדומלי</a:t>
            </a:r>
          </a:p>
          <a:p>
            <a:pPr algn="r" rtl="1"/>
            <a:r>
              <a:rPr lang="he-IL" dirty="0"/>
              <a:t>מודול ה-</a:t>
            </a:r>
            <a:r>
              <a:rPr lang="en-US" dirty="0"/>
              <a:t>SCORE</a:t>
            </a:r>
            <a:r>
              <a:rPr lang="he-IL" dirty="0"/>
              <a:t> בודק את מצב הנקודות במהלך כל המשחק ומציגם על המסך</a:t>
            </a:r>
          </a:p>
          <a:p>
            <a:pPr algn="r" rtl="1"/>
            <a:r>
              <a:rPr lang="he-IL" dirty="0"/>
              <a:t>כאשר הניקוד יורד מתחת ל-0, המודול מוציא סיגנל </a:t>
            </a:r>
            <a:r>
              <a:rPr lang="en-US" dirty="0"/>
              <a:t>GAME OVER</a:t>
            </a:r>
            <a:r>
              <a:rPr lang="he-IL" dirty="0"/>
              <a:t>, כאשר הניקוד מגיע ל-50 עוברים לשלב 2 וכאשר הניקוד מגיע ל-100 המודול מוציא סיגנל </a:t>
            </a:r>
            <a:r>
              <a:rPr lang="en-US" dirty="0"/>
              <a:t>WINNER</a:t>
            </a:r>
            <a:endParaRPr lang="en-IL" dirty="0"/>
          </a:p>
        </p:txBody>
      </p:sp>
    </p:spTree>
    <p:extLst>
      <p:ext uri="{BB962C8B-B14F-4D97-AF65-F5344CB8AC3E}">
        <p14:creationId xmlns:p14="http://schemas.microsoft.com/office/powerpoint/2010/main" val="2645722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74184CC-3DF4-4E5E-8E2E-D328AA8BB9F8}"/>
              </a:ext>
            </a:extLst>
          </p:cNvPr>
          <p:cNvSpPr>
            <a:spLocks noGrp="1"/>
          </p:cNvSpPr>
          <p:nvPr>
            <p:ph type="title"/>
          </p:nvPr>
        </p:nvSpPr>
        <p:spPr>
          <a:xfrm>
            <a:off x="648432" y="-337625"/>
            <a:ext cx="9905998" cy="1905000"/>
          </a:xfrm>
        </p:spPr>
        <p:txBody>
          <a:bodyPr/>
          <a:lstStyle/>
          <a:p>
            <a:pPr algn="r" rtl="1"/>
            <a:r>
              <a:rPr lang="he-IL" dirty="0"/>
              <a:t>סימולציה של מודול </a:t>
            </a:r>
            <a:r>
              <a:rPr lang="en-US" dirty="0"/>
              <a:t>score</a:t>
            </a:r>
            <a:br>
              <a:rPr lang="en-US" dirty="0"/>
            </a:br>
            <a:r>
              <a:rPr lang="he-IL" sz="2000" dirty="0"/>
              <a:t>הסבר: כאשר יש פגיעה של דג נוספות 5 נקודות ובמדוזה ירידה של 10 נקודות. כאשר יורדים מניקוד של 0 עולה הסיגנל </a:t>
            </a:r>
            <a:r>
              <a:rPr lang="en-US" sz="2000" dirty="0" err="1"/>
              <a:t>game_over</a:t>
            </a:r>
            <a:r>
              <a:rPr lang="he-IL" sz="2000" dirty="0"/>
              <a:t> (קבוע) שאותו נשלח למודול הטיימר שיסיים את המשחק</a:t>
            </a:r>
            <a:endParaRPr lang="en-IL" dirty="0"/>
          </a:p>
        </p:txBody>
      </p:sp>
      <p:sp>
        <p:nvSpPr>
          <p:cNvPr id="7" name="מציין מיקום תוכן 6">
            <a:extLst>
              <a:ext uri="{FF2B5EF4-FFF2-40B4-BE49-F238E27FC236}">
                <a16:creationId xmlns:a16="http://schemas.microsoft.com/office/drawing/2014/main" id="{6A327F36-C42A-485D-8620-325D71292209}"/>
              </a:ext>
            </a:extLst>
          </p:cNvPr>
          <p:cNvSpPr>
            <a:spLocks noGrp="1"/>
          </p:cNvSpPr>
          <p:nvPr>
            <p:ph idx="1"/>
          </p:nvPr>
        </p:nvSpPr>
        <p:spPr/>
        <p:txBody>
          <a:bodyPr/>
          <a:lstStyle/>
          <a:p>
            <a:endParaRPr lang="en-IL"/>
          </a:p>
        </p:txBody>
      </p:sp>
      <p:pic>
        <p:nvPicPr>
          <p:cNvPr id="4" name="תמונה 3" descr="תמונה שמכילה טקסט, מכשיר, מוט מדידה, קליפר&#10;&#10;התיאור נוצר באופן אוטומטי">
            <a:extLst>
              <a:ext uri="{FF2B5EF4-FFF2-40B4-BE49-F238E27FC236}">
                <a16:creationId xmlns:a16="http://schemas.microsoft.com/office/drawing/2014/main" id="{539EAE86-7D83-4F1A-874A-D1679940C21A}"/>
              </a:ext>
            </a:extLst>
          </p:cNvPr>
          <p:cNvPicPr>
            <a:picLocks noChangeAspect="1"/>
          </p:cNvPicPr>
          <p:nvPr/>
        </p:nvPicPr>
        <p:blipFill>
          <a:blip r:embed="rId2"/>
          <a:stretch>
            <a:fillRect/>
          </a:stretch>
        </p:blipFill>
        <p:spPr>
          <a:xfrm>
            <a:off x="0" y="1285461"/>
            <a:ext cx="12192000" cy="5298219"/>
          </a:xfrm>
          <a:prstGeom prst="rect">
            <a:avLst/>
          </a:prstGeom>
        </p:spPr>
      </p:pic>
      <p:cxnSp>
        <p:nvCxnSpPr>
          <p:cNvPr id="10" name="מחבר חץ ישר 9">
            <a:extLst>
              <a:ext uri="{FF2B5EF4-FFF2-40B4-BE49-F238E27FC236}">
                <a16:creationId xmlns:a16="http://schemas.microsoft.com/office/drawing/2014/main" id="{F9418B89-4EE7-4632-BDE7-37E91575353A}"/>
              </a:ext>
            </a:extLst>
          </p:cNvPr>
          <p:cNvCxnSpPr/>
          <p:nvPr/>
        </p:nvCxnSpPr>
        <p:spPr>
          <a:xfrm>
            <a:off x="3922643" y="4625009"/>
            <a:ext cx="265044" cy="12722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תיבת טקסט 10">
            <a:extLst>
              <a:ext uri="{FF2B5EF4-FFF2-40B4-BE49-F238E27FC236}">
                <a16:creationId xmlns:a16="http://schemas.microsoft.com/office/drawing/2014/main" id="{A31124EB-1BFC-47B2-96D6-AD436205D5C6}"/>
              </a:ext>
            </a:extLst>
          </p:cNvPr>
          <p:cNvSpPr txBox="1"/>
          <p:nvPr/>
        </p:nvSpPr>
        <p:spPr>
          <a:xfrm>
            <a:off x="4067429" y="5421868"/>
            <a:ext cx="1534002" cy="369332"/>
          </a:xfrm>
          <a:prstGeom prst="rect">
            <a:avLst/>
          </a:prstGeom>
          <a:noFill/>
        </p:spPr>
        <p:txBody>
          <a:bodyPr wrap="square" rtlCol="0">
            <a:spAutoFit/>
          </a:bodyPr>
          <a:lstStyle/>
          <a:p>
            <a:r>
              <a:rPr lang="en-US" dirty="0">
                <a:solidFill>
                  <a:srgbClr val="FF0000"/>
                </a:solidFill>
              </a:rPr>
              <a:t>Game over</a:t>
            </a:r>
            <a:endParaRPr lang="en-IL" dirty="0">
              <a:solidFill>
                <a:srgbClr val="FF0000"/>
              </a:solidFill>
            </a:endParaRPr>
          </a:p>
        </p:txBody>
      </p:sp>
    </p:spTree>
    <p:extLst>
      <p:ext uri="{BB962C8B-B14F-4D97-AF65-F5344CB8AC3E}">
        <p14:creationId xmlns:p14="http://schemas.microsoft.com/office/powerpoint/2010/main" val="32089566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3F897F8-8C94-4AE7-853A-D5FB827FC35E}"/>
              </a:ext>
            </a:extLst>
          </p:cNvPr>
          <p:cNvSpPr>
            <a:spLocks noGrp="1"/>
          </p:cNvSpPr>
          <p:nvPr>
            <p:ph type="title"/>
          </p:nvPr>
        </p:nvSpPr>
        <p:spPr>
          <a:xfrm>
            <a:off x="563219" y="-303575"/>
            <a:ext cx="9905998" cy="1905000"/>
          </a:xfrm>
        </p:spPr>
        <p:txBody>
          <a:bodyPr/>
          <a:lstStyle/>
          <a:p>
            <a:pPr algn="r" rtl="1"/>
            <a:r>
              <a:rPr lang="he-IL" dirty="0"/>
              <a:t>סימולציה של מודול </a:t>
            </a:r>
            <a:r>
              <a:rPr lang="en-US" dirty="0"/>
              <a:t>score</a:t>
            </a:r>
            <a:br>
              <a:rPr lang="he-IL" dirty="0"/>
            </a:br>
            <a:r>
              <a:rPr lang="he-IL" sz="2000" dirty="0"/>
              <a:t>הסבר: כאשר מגיעים ל100 נקודות עולה סיגנל </a:t>
            </a:r>
            <a:r>
              <a:rPr lang="en-US" sz="2000" dirty="0"/>
              <a:t>WINNER</a:t>
            </a:r>
            <a:r>
              <a:rPr lang="he-IL" sz="2000" dirty="0"/>
              <a:t> ומנצחים את המשחק!! (תזהרו מלפגוע במדוזות הן מורידות נקודות)</a:t>
            </a:r>
            <a:endParaRPr lang="en-IL" dirty="0"/>
          </a:p>
        </p:txBody>
      </p:sp>
      <p:pic>
        <p:nvPicPr>
          <p:cNvPr id="5" name="מציין מיקום תוכן 4">
            <a:extLst>
              <a:ext uri="{FF2B5EF4-FFF2-40B4-BE49-F238E27FC236}">
                <a16:creationId xmlns:a16="http://schemas.microsoft.com/office/drawing/2014/main" id="{F2E0E382-C472-4A4C-9610-658FCD80FB5A}"/>
              </a:ext>
            </a:extLst>
          </p:cNvPr>
          <p:cNvPicPr>
            <a:picLocks noGrp="1" noChangeAspect="1"/>
          </p:cNvPicPr>
          <p:nvPr>
            <p:ph idx="1"/>
          </p:nvPr>
        </p:nvPicPr>
        <p:blipFill>
          <a:blip r:embed="rId2"/>
          <a:stretch>
            <a:fillRect/>
          </a:stretch>
        </p:blipFill>
        <p:spPr>
          <a:xfrm>
            <a:off x="62080" y="1417983"/>
            <a:ext cx="12129919" cy="5440017"/>
          </a:xfrm>
        </p:spPr>
      </p:pic>
      <p:cxnSp>
        <p:nvCxnSpPr>
          <p:cNvPr id="7" name="מחבר חץ ישר 6">
            <a:extLst>
              <a:ext uri="{FF2B5EF4-FFF2-40B4-BE49-F238E27FC236}">
                <a16:creationId xmlns:a16="http://schemas.microsoft.com/office/drawing/2014/main" id="{45147BC0-6850-4B1E-9868-162FF15DF8CB}"/>
              </a:ext>
            </a:extLst>
          </p:cNvPr>
          <p:cNvCxnSpPr>
            <a:cxnSpLocks/>
          </p:cNvCxnSpPr>
          <p:nvPr/>
        </p:nvCxnSpPr>
        <p:spPr>
          <a:xfrm>
            <a:off x="10031895" y="3246782"/>
            <a:ext cx="318053" cy="322027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8" name="תיבת טקסט 7">
            <a:extLst>
              <a:ext uri="{FF2B5EF4-FFF2-40B4-BE49-F238E27FC236}">
                <a16:creationId xmlns:a16="http://schemas.microsoft.com/office/drawing/2014/main" id="{61808607-9D96-4190-B2A3-8D4766133B9E}"/>
              </a:ext>
            </a:extLst>
          </p:cNvPr>
          <p:cNvSpPr txBox="1"/>
          <p:nvPr/>
        </p:nvSpPr>
        <p:spPr>
          <a:xfrm>
            <a:off x="10243930" y="5997474"/>
            <a:ext cx="927653" cy="369332"/>
          </a:xfrm>
          <a:prstGeom prst="rect">
            <a:avLst/>
          </a:prstGeom>
          <a:noFill/>
        </p:spPr>
        <p:txBody>
          <a:bodyPr wrap="square" rtlCol="0">
            <a:spAutoFit/>
          </a:bodyPr>
          <a:lstStyle/>
          <a:p>
            <a:r>
              <a:rPr lang="en-US" dirty="0">
                <a:solidFill>
                  <a:srgbClr val="FF0000"/>
                </a:solidFill>
              </a:rPr>
              <a:t>winner</a:t>
            </a:r>
            <a:endParaRPr lang="en-IL" dirty="0">
              <a:solidFill>
                <a:srgbClr val="FF0000"/>
              </a:solidFill>
            </a:endParaRPr>
          </a:p>
        </p:txBody>
      </p:sp>
    </p:spTree>
    <p:extLst>
      <p:ext uri="{BB962C8B-B14F-4D97-AF65-F5344CB8AC3E}">
        <p14:creationId xmlns:p14="http://schemas.microsoft.com/office/powerpoint/2010/main" val="771351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10454CC3-75A5-418E-ADF1-5448883D83A7}"/>
              </a:ext>
            </a:extLst>
          </p:cNvPr>
          <p:cNvSpPr>
            <a:spLocks noGrp="1"/>
          </p:cNvSpPr>
          <p:nvPr>
            <p:ph type="title"/>
          </p:nvPr>
        </p:nvSpPr>
        <p:spPr>
          <a:xfrm>
            <a:off x="829993" y="-237728"/>
            <a:ext cx="9905998" cy="1905000"/>
          </a:xfrm>
        </p:spPr>
        <p:txBody>
          <a:bodyPr>
            <a:normAutofit/>
          </a:bodyPr>
          <a:lstStyle/>
          <a:p>
            <a:pPr algn="ctr" rtl="1"/>
            <a:r>
              <a:rPr lang="he-IL"/>
              <a:t>דיאגרמת מצבים</a:t>
            </a:r>
            <a:br>
              <a:rPr lang="en-US"/>
            </a:br>
            <a:r>
              <a:rPr lang="he-IL" sz="1800"/>
              <a:t>הסבר: מודול </a:t>
            </a:r>
            <a:r>
              <a:rPr lang="en-US" sz="1800"/>
              <a:t>hit</a:t>
            </a:r>
            <a:r>
              <a:rPr lang="he-IL" sz="1800"/>
              <a:t> מעביר סיגנל </a:t>
            </a:r>
            <a:r>
              <a:rPr lang="en-US" sz="1800"/>
              <a:t>Hit</a:t>
            </a:r>
            <a:r>
              <a:rPr lang="he-IL" sz="1800"/>
              <a:t> למודול ה-</a:t>
            </a:r>
            <a:r>
              <a:rPr lang="en-US" sz="1800"/>
              <a:t> score</a:t>
            </a:r>
            <a:r>
              <a:rPr lang="he-IL" sz="1800"/>
              <a:t>אשר מעדכן את הניקוד ול-</a:t>
            </a:r>
            <a:r>
              <a:rPr lang="en-US" sz="1800"/>
              <a:t>random</a:t>
            </a:r>
            <a:r>
              <a:rPr lang="he-IL" sz="1800"/>
              <a:t> אשר בתורו מעביר ערכים רנדומליים </a:t>
            </a:r>
            <a:r>
              <a:rPr lang="en-US" sz="1800"/>
              <a:t> topLeftX</a:t>
            </a:r>
            <a:r>
              <a:rPr lang="he-IL" sz="1800"/>
              <a:t>ו-</a:t>
            </a:r>
            <a:r>
              <a:rPr lang="en-US" sz="1800"/>
              <a:t> ,topLeftY</a:t>
            </a:r>
            <a:r>
              <a:rPr lang="he-IL" sz="1800"/>
              <a:t>רק אם ה-</a:t>
            </a:r>
            <a:r>
              <a:rPr lang="en-US" sz="1800"/>
              <a:t> Hit</a:t>
            </a:r>
            <a:r>
              <a:rPr lang="he-IL" sz="1800"/>
              <a:t>הוא '1'</a:t>
            </a:r>
            <a:r>
              <a:rPr lang="en-US" sz="1800"/>
              <a:t>,</a:t>
            </a:r>
            <a:r>
              <a:rPr lang="he-IL" sz="1800"/>
              <a:t> ל-</a:t>
            </a:r>
            <a:r>
              <a:rPr lang="en-US" sz="1800"/>
              <a:t>square_object</a:t>
            </a:r>
            <a:r>
              <a:rPr lang="he-IL" sz="1800"/>
              <a:t> בנוסף למיקום האובייקט </a:t>
            </a:r>
            <a:r>
              <a:rPr lang="en-US" sz="1800"/>
              <a:t>pixelx</a:t>
            </a:r>
            <a:r>
              <a:rPr lang="he-IL" sz="1800"/>
              <a:t> </a:t>
            </a:r>
            <a:r>
              <a:rPr lang="en-US" sz="1800"/>
              <a:t>pixely</a:t>
            </a:r>
            <a:r>
              <a:rPr lang="he-IL" sz="1800"/>
              <a:t>. לאחר מכן נקבל </a:t>
            </a:r>
            <a:r>
              <a:rPr lang="en-US" sz="1800"/>
              <a:t>draw_request</a:t>
            </a:r>
            <a:r>
              <a:rPr lang="he-IL" sz="1800"/>
              <a:t> וכן </a:t>
            </a:r>
            <a:r>
              <a:rPr lang="en-US" sz="1800"/>
              <a:t>rgbout</a:t>
            </a:r>
            <a:r>
              <a:rPr lang="he-IL" sz="1800"/>
              <a:t> ל</a:t>
            </a:r>
            <a:r>
              <a:rPr lang="en-US" sz="1800"/>
              <a:t>bitmap</a:t>
            </a:r>
            <a:r>
              <a:rPr lang="he-IL" sz="1800"/>
              <a:t> של האובייקט וזה מועבר ל</a:t>
            </a:r>
            <a:r>
              <a:rPr lang="en-US" sz="1800"/>
              <a:t>object_mux</a:t>
            </a:r>
            <a:r>
              <a:rPr lang="he-IL" sz="1800"/>
              <a:t> אשר שולט בתצוגת האובייקטים על המסך ומעבירם ל-</a:t>
            </a:r>
            <a:r>
              <a:rPr lang="en-US" sz="1800"/>
              <a:t>vga</a:t>
            </a:r>
            <a:r>
              <a:rPr lang="he-IL" sz="1800"/>
              <a:t>.</a:t>
            </a:r>
            <a:endParaRPr lang="en-IL" sz="1800" dirty="0"/>
          </a:p>
        </p:txBody>
      </p:sp>
      <p:sp>
        <p:nvSpPr>
          <p:cNvPr id="4" name="מציין מיקום תוכן 3">
            <a:extLst>
              <a:ext uri="{FF2B5EF4-FFF2-40B4-BE49-F238E27FC236}">
                <a16:creationId xmlns:a16="http://schemas.microsoft.com/office/drawing/2014/main" id="{0FE29A45-309F-413C-87E0-2E3B6F0045C0}"/>
              </a:ext>
            </a:extLst>
          </p:cNvPr>
          <p:cNvSpPr>
            <a:spLocks noGrp="1"/>
          </p:cNvSpPr>
          <p:nvPr>
            <p:ph idx="1"/>
          </p:nvPr>
        </p:nvSpPr>
        <p:spPr/>
        <p:txBody>
          <a:bodyPr/>
          <a:lstStyle/>
          <a:p>
            <a:endParaRPr lang="en-IL"/>
          </a:p>
        </p:txBody>
      </p:sp>
      <p:pic>
        <p:nvPicPr>
          <p:cNvPr id="8" name="תמונה 7">
            <a:extLst>
              <a:ext uri="{FF2B5EF4-FFF2-40B4-BE49-F238E27FC236}">
                <a16:creationId xmlns:a16="http://schemas.microsoft.com/office/drawing/2014/main" id="{BFF439EC-CDED-4939-8DD9-CB6DC90DE627}"/>
              </a:ext>
            </a:extLst>
          </p:cNvPr>
          <p:cNvPicPr>
            <a:picLocks noChangeAspect="1"/>
          </p:cNvPicPr>
          <p:nvPr/>
        </p:nvPicPr>
        <p:blipFill>
          <a:blip r:embed="rId2"/>
          <a:stretch>
            <a:fillRect/>
          </a:stretch>
        </p:blipFill>
        <p:spPr>
          <a:xfrm>
            <a:off x="0" y="1576376"/>
            <a:ext cx="12192000" cy="5281623"/>
          </a:xfrm>
          <a:prstGeom prst="rect">
            <a:avLst/>
          </a:prstGeom>
        </p:spPr>
      </p:pic>
    </p:spTree>
    <p:extLst>
      <p:ext uri="{BB962C8B-B14F-4D97-AF65-F5344CB8AC3E}">
        <p14:creationId xmlns:p14="http://schemas.microsoft.com/office/powerpoint/2010/main" val="13724858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כותרת 1">
            <a:extLst>
              <a:ext uri="{FF2B5EF4-FFF2-40B4-BE49-F238E27FC236}">
                <a16:creationId xmlns:a16="http://schemas.microsoft.com/office/drawing/2014/main" id="{D5A1F893-C578-4270-ACFF-2A09807752DB}"/>
              </a:ext>
            </a:extLst>
          </p:cNvPr>
          <p:cNvSpPr txBox="1">
            <a:spLocks/>
          </p:cNvSpPr>
          <p:nvPr/>
        </p:nvSpPr>
        <p:spPr>
          <a:xfrm>
            <a:off x="1143001" y="400050"/>
            <a:ext cx="9905998" cy="1905000"/>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rtl="1"/>
            <a:r>
              <a:rPr lang="he-IL" dirty="0"/>
              <a:t>מודול </a:t>
            </a:r>
            <a:r>
              <a:rPr lang="en-US" dirty="0">
                <a:effectLst>
                  <a:glow rad="38100">
                    <a:schemeClr val="bg1">
                      <a:lumMod val="65000"/>
                      <a:lumOff val="35000"/>
                      <a:alpha val="40000"/>
                    </a:schemeClr>
                  </a:glow>
                </a:effectLst>
              </a:rPr>
              <a:t>HOOK</a:t>
            </a:r>
            <a:r>
              <a:rPr lang="he-IL" dirty="0">
                <a:effectLst>
                  <a:glow rad="38100">
                    <a:schemeClr val="bg1">
                      <a:lumMod val="65000"/>
                      <a:lumOff val="35000"/>
                      <a:alpha val="40000"/>
                    </a:schemeClr>
                  </a:glow>
                </a:effectLst>
              </a:rPr>
              <a:t>– דניאל לוי</a:t>
            </a:r>
            <a:endParaRPr lang="en-IL" dirty="0"/>
          </a:p>
        </p:txBody>
      </p:sp>
      <mc:AlternateContent xmlns:mc="http://schemas.openxmlformats.org/markup-compatibility/2006" xmlns:a14="http://schemas.microsoft.com/office/drawing/2010/main">
        <mc:Choice Requires="a14">
          <p:sp>
            <p:nvSpPr>
              <p:cNvPr id="5" name="מציין מיקום תוכן 2">
                <a:extLst>
                  <a:ext uri="{FF2B5EF4-FFF2-40B4-BE49-F238E27FC236}">
                    <a16:creationId xmlns:a16="http://schemas.microsoft.com/office/drawing/2014/main" id="{5021AA0C-4439-4AFB-BD01-E95D6A26E686}"/>
                  </a:ext>
                </a:extLst>
              </p:cNvPr>
              <p:cNvSpPr>
                <a:spLocks noGrp="1"/>
              </p:cNvSpPr>
              <p:nvPr>
                <p:ph idx="1"/>
              </p:nvPr>
            </p:nvSpPr>
            <p:spPr>
              <a:xfrm>
                <a:off x="1143001" y="2457449"/>
                <a:ext cx="9905998" cy="3124201"/>
              </a:xfrm>
            </p:spPr>
            <p:txBody>
              <a:bodyPr>
                <a:normAutofit fontScale="92500" lnSpcReduction="20000"/>
              </a:bodyPr>
              <a:lstStyle/>
              <a:p>
                <a:pPr algn="r" rtl="1"/>
                <a:r>
                  <a:rPr lang="he-IL" dirty="0"/>
                  <a:t>מודול זה אחראי על תזוזת החכה במסך</a:t>
                </a:r>
              </a:p>
              <a:p>
                <a:pPr algn="r" rtl="1"/>
                <a:r>
                  <a:rPr lang="he-IL" dirty="0"/>
                  <a:t>המודל משתמש במונה שסופר מ20 ועד ל160-זו תהיה זווית התנועה של התנועה ההרמונית.</a:t>
                </a:r>
              </a:p>
              <a:p>
                <a:pPr algn="r" rtl="1"/>
                <a:r>
                  <a:rPr lang="he-IL" dirty="0"/>
                  <a:t>המונה מעביר את הזווית לתוך רכיבי סינוס וקוסינוס שמעבירים לרכיב התנועה (</a:t>
                </a:r>
                <a:r>
                  <a:rPr lang="en-US" dirty="0" err="1"/>
                  <a:t>hook_moveCollision</a:t>
                </a:r>
                <a:r>
                  <a:rPr lang="he-IL" dirty="0"/>
                  <a:t>) את ערכי הסינוס והקוסינוס. זאת כאשר הם מוכפלים בפקטור של 256.</a:t>
                </a:r>
              </a:p>
              <a:p>
                <a:pPr algn="r" rtl="1"/>
                <a:r>
                  <a:rPr lang="he-IL" dirty="0"/>
                  <a:t>במידה ותהיה לחיצה על מקש ה2(</a:t>
                </a:r>
                <a14:m>
                  <m:oMath xmlns:m="http://schemas.openxmlformats.org/officeDocument/2006/math">
                    <m:r>
                      <a:rPr lang="he-IL" b="0" i="1" smtClean="0">
                        <a:latin typeface="Cambria Math" panose="02040503050406030204" pitchFamily="18" charset="0"/>
                      </a:rPr>
                      <m:t>↓</m:t>
                    </m:r>
                  </m:oMath>
                </a14:m>
                <a:r>
                  <a:rPr lang="he-IL" dirty="0"/>
                  <a:t>) אז התנועה ההרמונית תפסיק(גם המונה יפסיק בעזרת כניסת </a:t>
                </a:r>
                <a:r>
                  <a:rPr lang="en-US" dirty="0" err="1"/>
                  <a:t>en</a:t>
                </a:r>
                <a:r>
                  <a:rPr lang="he-IL" dirty="0"/>
                  <a:t> לבקרה), ותתחיל תנועה בקו ישר בזווית בה נעצרה החכה</a:t>
                </a:r>
              </a:p>
              <a:p>
                <a:pPr algn="r" rtl="1"/>
                <a:r>
                  <a:rPr lang="he-IL" dirty="0"/>
                  <a:t>החכה תמשיך התנועה הקווית עד לקבלת </a:t>
                </a:r>
                <a:r>
                  <a:rPr lang="en-US" dirty="0"/>
                  <a:t>collision</a:t>
                </a:r>
                <a:r>
                  <a:rPr lang="he-IL" dirty="0"/>
                  <a:t> או פגיעה באחד מגבולות המסך. לאחר מכן החכה תחזור בתנועה הפוכה לעבר הדייג.</a:t>
                </a:r>
              </a:p>
              <a:p>
                <a:pPr algn="r" rtl="1"/>
                <a:r>
                  <a:rPr lang="he-IL" dirty="0"/>
                  <a:t>שאר המודול אחראי על ציור האובייקט עם הקו שמחבר בינו לבין הדייג, תוך שימוש במיקומי האובייקטים ומשוואת הקו הישר</a:t>
                </a:r>
                <a:endParaRPr lang="en-IL" dirty="0"/>
              </a:p>
            </p:txBody>
          </p:sp>
        </mc:Choice>
        <mc:Fallback xmlns="">
          <p:sp>
            <p:nvSpPr>
              <p:cNvPr id="5" name="מציין מיקום תוכן 2">
                <a:extLst>
                  <a:ext uri="{FF2B5EF4-FFF2-40B4-BE49-F238E27FC236}">
                    <a16:creationId xmlns:a16="http://schemas.microsoft.com/office/drawing/2014/main" id="{5021AA0C-4439-4AFB-BD01-E95D6A26E686}"/>
                  </a:ext>
                </a:extLst>
              </p:cNvPr>
              <p:cNvSpPr>
                <a:spLocks noGrp="1" noRot="1" noChangeAspect="1" noMove="1" noResize="1" noEditPoints="1" noAdjustHandles="1" noChangeArrowheads="1" noChangeShapeType="1" noTextEdit="1"/>
              </p:cNvSpPr>
              <p:nvPr>
                <p:ph idx="1"/>
              </p:nvPr>
            </p:nvSpPr>
            <p:spPr>
              <a:xfrm>
                <a:off x="1143001" y="2457449"/>
                <a:ext cx="9905998" cy="3124201"/>
              </a:xfrm>
              <a:blipFill>
                <a:blip r:embed="rId2"/>
                <a:stretch>
                  <a:fillRect t="-2729" r="-862"/>
                </a:stretch>
              </a:blipFill>
            </p:spPr>
            <p:txBody>
              <a:bodyPr/>
              <a:lstStyle/>
              <a:p>
                <a:r>
                  <a:rPr lang="he-IL">
                    <a:noFill/>
                  </a:rPr>
                  <a:t> </a:t>
                </a:r>
              </a:p>
            </p:txBody>
          </p:sp>
        </mc:Fallback>
      </mc:AlternateContent>
    </p:spTree>
    <p:extLst>
      <p:ext uri="{BB962C8B-B14F-4D97-AF65-F5344CB8AC3E}">
        <p14:creationId xmlns:p14="http://schemas.microsoft.com/office/powerpoint/2010/main" val="12309285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22D6CA2-9F5F-4B70-9E93-ACA701A6CFC2}"/>
              </a:ext>
            </a:extLst>
          </p:cNvPr>
          <p:cNvSpPr>
            <a:spLocks noGrp="1"/>
          </p:cNvSpPr>
          <p:nvPr>
            <p:ph type="title"/>
          </p:nvPr>
        </p:nvSpPr>
        <p:spPr>
          <a:xfrm>
            <a:off x="1143001" y="1082535"/>
            <a:ext cx="9905998" cy="1905000"/>
          </a:xfrm>
        </p:spPr>
        <p:txBody>
          <a:bodyPr>
            <a:normAutofit fontScale="90000"/>
          </a:bodyPr>
          <a:lstStyle/>
          <a:p>
            <a:pPr algn="ctr" rtl="1"/>
            <a:r>
              <a:rPr lang="en-US" dirty="0"/>
              <a:t>Signal Tap</a:t>
            </a:r>
            <a:br>
              <a:rPr lang="he-IL" dirty="0"/>
            </a:br>
            <a:r>
              <a:rPr lang="he-IL" sz="2000" dirty="0"/>
              <a:t>הסבר: שגיאה במונה שמטפל בתנועה ההרמונית של החכה, החכה לא זזה במעגליות</a:t>
            </a:r>
            <a:br>
              <a:rPr lang="en-US" sz="2000" dirty="0"/>
            </a:br>
            <a:r>
              <a:rPr lang="he-IL" sz="2000" dirty="0"/>
              <a:t>פתרון: בעזרת הסימולציה גילינו שיש בעיה בעדכון המונה, לכן ניגשנו למודל ה</a:t>
            </a:r>
            <a:r>
              <a:rPr lang="en-US" sz="2000" dirty="0"/>
              <a:t>counter</a:t>
            </a:r>
            <a:r>
              <a:rPr lang="he-IL" sz="2000" dirty="0"/>
              <a:t> ושינינו תו מתאים. ניתן לראות בתמונה התחתונה שאכן המונה מתקדם כרצוי (כל ערך זה זווית).</a:t>
            </a:r>
            <a:br>
              <a:rPr lang="he-IL" sz="2000" dirty="0"/>
            </a:br>
            <a:br>
              <a:rPr lang="he-IL" sz="2000" dirty="0"/>
            </a:br>
            <a:r>
              <a:rPr lang="he-IL" sz="2000" dirty="0"/>
              <a:t>התקלה שימשה כמקור לשיר "תו אחד ממך"</a:t>
            </a:r>
            <a:endParaRPr lang="en-IL" dirty="0"/>
          </a:p>
        </p:txBody>
      </p:sp>
      <p:pic>
        <p:nvPicPr>
          <p:cNvPr id="9" name="מציין מיקום תוכן 8">
            <a:extLst>
              <a:ext uri="{FF2B5EF4-FFF2-40B4-BE49-F238E27FC236}">
                <a16:creationId xmlns:a16="http://schemas.microsoft.com/office/drawing/2014/main" id="{EF443D93-DC1A-41CE-9A52-9833E8F7AD85}"/>
              </a:ext>
            </a:extLst>
          </p:cNvPr>
          <p:cNvPicPr>
            <a:picLocks noGrp="1" noChangeAspect="1"/>
          </p:cNvPicPr>
          <p:nvPr>
            <p:ph idx="1"/>
          </p:nvPr>
        </p:nvPicPr>
        <p:blipFill>
          <a:blip r:embed="rId2"/>
          <a:stretch>
            <a:fillRect/>
          </a:stretch>
        </p:blipFill>
        <p:spPr>
          <a:xfrm>
            <a:off x="1130716" y="3464490"/>
            <a:ext cx="9906000" cy="953910"/>
          </a:xfrm>
        </p:spPr>
      </p:pic>
      <p:pic>
        <p:nvPicPr>
          <p:cNvPr id="11" name="תמונה 10">
            <a:extLst>
              <a:ext uri="{FF2B5EF4-FFF2-40B4-BE49-F238E27FC236}">
                <a16:creationId xmlns:a16="http://schemas.microsoft.com/office/drawing/2014/main" id="{B88A0028-B34A-42CB-A9A9-2E82FA408EF6}"/>
              </a:ext>
            </a:extLst>
          </p:cNvPr>
          <p:cNvPicPr>
            <a:picLocks noChangeAspect="1"/>
          </p:cNvPicPr>
          <p:nvPr/>
        </p:nvPicPr>
        <p:blipFill>
          <a:blip r:embed="rId3"/>
          <a:stretch>
            <a:fillRect/>
          </a:stretch>
        </p:blipFill>
        <p:spPr>
          <a:xfrm>
            <a:off x="1130715" y="4418400"/>
            <a:ext cx="9905997" cy="933580"/>
          </a:xfrm>
          <a:prstGeom prst="rect">
            <a:avLst/>
          </a:prstGeom>
        </p:spPr>
      </p:pic>
    </p:spTree>
    <p:extLst>
      <p:ext uri="{BB962C8B-B14F-4D97-AF65-F5344CB8AC3E}">
        <p14:creationId xmlns:p14="http://schemas.microsoft.com/office/powerpoint/2010/main" val="4680411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B5A8F64-1C06-4660-A83C-59C872AF3462}"/>
              </a:ext>
            </a:extLst>
          </p:cNvPr>
          <p:cNvSpPr>
            <a:spLocks noGrp="1"/>
          </p:cNvSpPr>
          <p:nvPr>
            <p:ph type="title"/>
          </p:nvPr>
        </p:nvSpPr>
        <p:spPr>
          <a:xfrm>
            <a:off x="1141413" y="-425475"/>
            <a:ext cx="9905998" cy="1905000"/>
          </a:xfrm>
        </p:spPr>
        <p:txBody>
          <a:bodyPr/>
          <a:lstStyle/>
          <a:p>
            <a:pPr algn="ctr"/>
            <a:r>
              <a:rPr lang="he-IL" dirty="0">
                <a:effectLst>
                  <a:glow rad="38100">
                    <a:schemeClr val="bg1">
                      <a:lumMod val="65000"/>
                      <a:lumOff val="35000"/>
                      <a:alpha val="40000"/>
                    </a:schemeClr>
                  </a:glow>
                </a:effectLst>
              </a:rPr>
              <a:t>תו אחד ממך</a:t>
            </a:r>
            <a:endParaRPr lang="en-IL" dirty="0">
              <a:effectLst>
                <a:glow rad="38100">
                  <a:schemeClr val="bg1">
                    <a:lumMod val="65000"/>
                    <a:lumOff val="35000"/>
                    <a:alpha val="40000"/>
                  </a:schemeClr>
                </a:glow>
              </a:effectLst>
            </a:endParaRPr>
          </a:p>
        </p:txBody>
      </p:sp>
      <p:sp>
        <p:nvSpPr>
          <p:cNvPr id="3" name="מציין מיקום תוכן 2">
            <a:extLst>
              <a:ext uri="{FF2B5EF4-FFF2-40B4-BE49-F238E27FC236}">
                <a16:creationId xmlns:a16="http://schemas.microsoft.com/office/drawing/2014/main" id="{0B55403F-9EFA-4EF6-970B-4DBD0AFB2BED}"/>
              </a:ext>
            </a:extLst>
          </p:cNvPr>
          <p:cNvSpPr>
            <a:spLocks noGrp="1"/>
          </p:cNvSpPr>
          <p:nvPr>
            <p:ph idx="1"/>
          </p:nvPr>
        </p:nvSpPr>
        <p:spPr>
          <a:xfrm>
            <a:off x="170499" y="4574665"/>
            <a:ext cx="3650874" cy="1905000"/>
          </a:xfrm>
        </p:spPr>
        <p:txBody>
          <a:bodyPr>
            <a:normAutofit/>
          </a:bodyPr>
          <a:lstStyle/>
          <a:p>
            <a:pPr algn="r" rtl="1"/>
            <a:endParaRPr lang="en-IL" sz="1800" dirty="0"/>
          </a:p>
        </p:txBody>
      </p:sp>
      <p:sp>
        <p:nvSpPr>
          <p:cNvPr id="4" name="תיבת טקסט 3">
            <a:extLst>
              <a:ext uri="{FF2B5EF4-FFF2-40B4-BE49-F238E27FC236}">
                <a16:creationId xmlns:a16="http://schemas.microsoft.com/office/drawing/2014/main" id="{D3758C92-6ADC-4674-8378-9F2D5CC1DED3}"/>
              </a:ext>
            </a:extLst>
          </p:cNvPr>
          <p:cNvSpPr txBox="1"/>
          <p:nvPr/>
        </p:nvSpPr>
        <p:spPr>
          <a:xfrm>
            <a:off x="6811619" y="1479526"/>
            <a:ext cx="1762538" cy="1200329"/>
          </a:xfrm>
          <a:prstGeom prst="rect">
            <a:avLst/>
          </a:prstGeom>
          <a:noFill/>
        </p:spPr>
        <p:txBody>
          <a:bodyPr wrap="square" rtlCol="0">
            <a:spAutoFit/>
          </a:bodyPr>
          <a:lstStyle/>
          <a:p>
            <a:pPr algn="r" rtl="1"/>
            <a:r>
              <a:rPr lang="he-IL" sz="1800" dirty="0"/>
              <a:t>יושב שעות</a:t>
            </a:r>
            <a:br>
              <a:rPr lang="en-US" sz="1800" dirty="0"/>
            </a:br>
            <a:r>
              <a:rPr lang="he-IL" sz="1800" dirty="0"/>
              <a:t>חורש ימים</a:t>
            </a:r>
            <a:br>
              <a:rPr lang="en-US" sz="1800" dirty="0"/>
            </a:br>
            <a:r>
              <a:rPr lang="he-IL" sz="1800" dirty="0"/>
              <a:t>על אותן שורות</a:t>
            </a:r>
            <a:br>
              <a:rPr lang="en-US" sz="1800" dirty="0"/>
            </a:br>
            <a:r>
              <a:rPr lang="he-IL" sz="1800" dirty="0"/>
              <a:t>על אותם התווים</a:t>
            </a:r>
            <a:endParaRPr lang="en-IL" dirty="0"/>
          </a:p>
        </p:txBody>
      </p:sp>
      <p:sp>
        <p:nvSpPr>
          <p:cNvPr id="6" name="תיבת טקסט 5">
            <a:extLst>
              <a:ext uri="{FF2B5EF4-FFF2-40B4-BE49-F238E27FC236}">
                <a16:creationId xmlns:a16="http://schemas.microsoft.com/office/drawing/2014/main" id="{32AF006C-1EBE-4AEF-A5DE-CFAFF81831BE}"/>
              </a:ext>
            </a:extLst>
          </p:cNvPr>
          <p:cNvSpPr txBox="1"/>
          <p:nvPr/>
        </p:nvSpPr>
        <p:spPr>
          <a:xfrm>
            <a:off x="6096000" y="2784361"/>
            <a:ext cx="2478157" cy="1200329"/>
          </a:xfrm>
          <a:prstGeom prst="rect">
            <a:avLst/>
          </a:prstGeom>
          <a:noFill/>
        </p:spPr>
        <p:txBody>
          <a:bodyPr wrap="square">
            <a:spAutoFit/>
          </a:bodyPr>
          <a:lstStyle/>
          <a:p>
            <a:pPr algn="r" rtl="1"/>
            <a:r>
              <a:rPr lang="he-IL" sz="1800" dirty="0"/>
              <a:t>מה לא עובד בינינו</a:t>
            </a:r>
            <a:br>
              <a:rPr lang="en-US" sz="1800" dirty="0"/>
            </a:br>
            <a:r>
              <a:rPr lang="he-IL" sz="1800" dirty="0"/>
              <a:t>אני לא יודע</a:t>
            </a:r>
            <a:br>
              <a:rPr lang="en-US" sz="1800" dirty="0"/>
            </a:br>
            <a:r>
              <a:rPr lang="he-IL" sz="1800" dirty="0"/>
              <a:t>מה את ה</a:t>
            </a:r>
            <a:r>
              <a:rPr lang="en-US" sz="1800" dirty="0"/>
              <a:t> </a:t>
            </a:r>
            <a:r>
              <a:rPr lang="en-US" sz="1800" dirty="0" err="1"/>
              <a:t>fpga</a:t>
            </a:r>
            <a:r>
              <a:rPr lang="en-US" sz="1800" dirty="0"/>
              <a:t>-</a:t>
            </a:r>
            <a:r>
              <a:rPr lang="he-IL" sz="1800" dirty="0" err="1"/>
              <a:t>מקריס</a:t>
            </a:r>
            <a:r>
              <a:rPr lang="he-IL" sz="1800" dirty="0"/>
              <a:t>?!</a:t>
            </a:r>
            <a:br>
              <a:rPr lang="en-US" sz="1800" dirty="0"/>
            </a:br>
            <a:r>
              <a:rPr lang="he-IL" sz="1800" dirty="0"/>
              <a:t>אני כבר דומע</a:t>
            </a:r>
            <a:endParaRPr lang="en-IL" dirty="0"/>
          </a:p>
        </p:txBody>
      </p:sp>
      <p:sp>
        <p:nvSpPr>
          <p:cNvPr id="7" name="תיבת טקסט 6">
            <a:extLst>
              <a:ext uri="{FF2B5EF4-FFF2-40B4-BE49-F238E27FC236}">
                <a16:creationId xmlns:a16="http://schemas.microsoft.com/office/drawing/2014/main" id="{09A1A4AE-2926-44BF-A1A1-7E86788678CC}"/>
              </a:ext>
            </a:extLst>
          </p:cNvPr>
          <p:cNvSpPr txBox="1"/>
          <p:nvPr/>
        </p:nvSpPr>
        <p:spPr>
          <a:xfrm>
            <a:off x="6586330" y="4123335"/>
            <a:ext cx="1987827" cy="1200329"/>
          </a:xfrm>
          <a:prstGeom prst="rect">
            <a:avLst/>
          </a:prstGeom>
          <a:noFill/>
        </p:spPr>
        <p:txBody>
          <a:bodyPr wrap="square" rtlCol="0">
            <a:spAutoFit/>
          </a:bodyPr>
          <a:lstStyle/>
          <a:p>
            <a:pPr algn="r" rtl="1"/>
            <a:r>
              <a:rPr lang="he-IL" sz="1800" dirty="0"/>
              <a:t>על אותו הרכיב</a:t>
            </a:r>
            <a:br>
              <a:rPr lang="en-US" sz="1800" dirty="0"/>
            </a:br>
            <a:r>
              <a:rPr lang="he-IL" sz="1800" dirty="0"/>
              <a:t>על אותה הבעיה</a:t>
            </a:r>
            <a:br>
              <a:rPr lang="en-US" sz="1800" dirty="0"/>
            </a:br>
            <a:r>
              <a:rPr lang="he-IL" sz="1800" dirty="0"/>
              <a:t>את הנשמה מקריב</a:t>
            </a:r>
            <a:br>
              <a:rPr lang="en-US" sz="1800" dirty="0"/>
            </a:br>
            <a:r>
              <a:rPr lang="he-IL" sz="1800" dirty="0"/>
              <a:t>מבקש כבר עזרה</a:t>
            </a:r>
            <a:endParaRPr lang="en-IL" dirty="0"/>
          </a:p>
        </p:txBody>
      </p:sp>
      <p:sp>
        <p:nvSpPr>
          <p:cNvPr id="8" name="תיבת טקסט 7">
            <a:extLst>
              <a:ext uri="{FF2B5EF4-FFF2-40B4-BE49-F238E27FC236}">
                <a16:creationId xmlns:a16="http://schemas.microsoft.com/office/drawing/2014/main" id="{965B12DC-B438-4DC0-9D45-692244885413}"/>
              </a:ext>
            </a:extLst>
          </p:cNvPr>
          <p:cNvSpPr txBox="1"/>
          <p:nvPr/>
        </p:nvSpPr>
        <p:spPr>
          <a:xfrm>
            <a:off x="3184076" y="1479525"/>
            <a:ext cx="1987827" cy="1200329"/>
          </a:xfrm>
          <a:prstGeom prst="rect">
            <a:avLst/>
          </a:prstGeom>
          <a:noFill/>
        </p:spPr>
        <p:txBody>
          <a:bodyPr wrap="square" rtlCol="0">
            <a:spAutoFit/>
          </a:bodyPr>
          <a:lstStyle/>
          <a:p>
            <a:pPr algn="r" rtl="1"/>
            <a:r>
              <a:rPr lang="he-IL" sz="1800" dirty="0"/>
              <a:t>תו אחד קטן</a:t>
            </a:r>
            <a:br>
              <a:rPr lang="en-US" sz="1800" dirty="0"/>
            </a:br>
            <a:r>
              <a:rPr lang="he-IL" sz="1800" dirty="0"/>
              <a:t>זה כל מה ששיבש</a:t>
            </a:r>
            <a:br>
              <a:rPr lang="en-US" sz="1800" dirty="0"/>
            </a:br>
            <a:r>
              <a:rPr lang="he-IL" sz="1800" dirty="0"/>
              <a:t>תו אחד קטן</a:t>
            </a:r>
            <a:br>
              <a:rPr lang="en-US" sz="1800" dirty="0"/>
            </a:br>
            <a:r>
              <a:rPr lang="he-IL" sz="1800" dirty="0"/>
              <a:t>מרגיש כמו טיפש</a:t>
            </a:r>
            <a:endParaRPr lang="en-IL" dirty="0"/>
          </a:p>
        </p:txBody>
      </p:sp>
      <p:sp>
        <p:nvSpPr>
          <p:cNvPr id="9" name="תיבת טקסט 8">
            <a:extLst>
              <a:ext uri="{FF2B5EF4-FFF2-40B4-BE49-F238E27FC236}">
                <a16:creationId xmlns:a16="http://schemas.microsoft.com/office/drawing/2014/main" id="{D5AEBB6E-7F4C-4FB2-889E-975C69119ED0}"/>
              </a:ext>
            </a:extLst>
          </p:cNvPr>
          <p:cNvSpPr txBox="1"/>
          <p:nvPr/>
        </p:nvSpPr>
        <p:spPr>
          <a:xfrm>
            <a:off x="2988262" y="2784361"/>
            <a:ext cx="2183641" cy="1200329"/>
          </a:xfrm>
          <a:prstGeom prst="rect">
            <a:avLst/>
          </a:prstGeom>
          <a:noFill/>
        </p:spPr>
        <p:txBody>
          <a:bodyPr wrap="square" rtlCol="0">
            <a:spAutoFit/>
          </a:bodyPr>
          <a:lstStyle/>
          <a:p>
            <a:pPr algn="r" rtl="1"/>
            <a:r>
              <a:rPr lang="he-IL" sz="1800" dirty="0"/>
              <a:t>ימים הקרבתי בשבילך</a:t>
            </a:r>
            <a:br>
              <a:rPr lang="en-US" sz="1800" dirty="0"/>
            </a:br>
            <a:r>
              <a:rPr lang="he-IL" sz="1800" dirty="0"/>
              <a:t>בעיה טיפשה</a:t>
            </a:r>
            <a:br>
              <a:rPr lang="en-US" sz="1800" dirty="0"/>
            </a:br>
            <a:r>
              <a:rPr lang="he-IL" sz="1800" dirty="0"/>
              <a:t>תו אחד ממך</a:t>
            </a:r>
            <a:br>
              <a:rPr lang="en-US" sz="1800" dirty="0"/>
            </a:br>
            <a:r>
              <a:rPr lang="he-IL" sz="1800" dirty="0"/>
              <a:t>הלכה לי החופשה</a:t>
            </a:r>
            <a:endParaRPr lang="en-IL" dirty="0"/>
          </a:p>
        </p:txBody>
      </p:sp>
    </p:spTree>
    <p:extLst>
      <p:ext uri="{BB962C8B-B14F-4D97-AF65-F5344CB8AC3E}">
        <p14:creationId xmlns:p14="http://schemas.microsoft.com/office/powerpoint/2010/main" val="16485899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00E6AD4-0D26-4E04-8F61-4D66F3C36ADE}"/>
              </a:ext>
            </a:extLst>
          </p:cNvPr>
          <p:cNvSpPr>
            <a:spLocks noGrp="1"/>
          </p:cNvSpPr>
          <p:nvPr>
            <p:ph type="title"/>
          </p:nvPr>
        </p:nvSpPr>
        <p:spPr/>
        <p:txBody>
          <a:bodyPr/>
          <a:lstStyle/>
          <a:p>
            <a:pPr algn="ctr" rtl="1"/>
            <a:r>
              <a:rPr lang="he-IL" dirty="0"/>
              <a:t>מסקנות</a:t>
            </a:r>
            <a:endParaRPr lang="en-IL" dirty="0"/>
          </a:p>
        </p:txBody>
      </p:sp>
      <p:sp>
        <p:nvSpPr>
          <p:cNvPr id="3" name="מציין מיקום תוכן 2">
            <a:extLst>
              <a:ext uri="{FF2B5EF4-FFF2-40B4-BE49-F238E27FC236}">
                <a16:creationId xmlns:a16="http://schemas.microsoft.com/office/drawing/2014/main" id="{4201733D-BC12-4678-95AD-678C0D042E1D}"/>
              </a:ext>
            </a:extLst>
          </p:cNvPr>
          <p:cNvSpPr>
            <a:spLocks noGrp="1"/>
          </p:cNvSpPr>
          <p:nvPr>
            <p:ph idx="1"/>
          </p:nvPr>
        </p:nvSpPr>
        <p:spPr/>
        <p:txBody>
          <a:bodyPr>
            <a:normAutofit lnSpcReduction="10000"/>
          </a:bodyPr>
          <a:lstStyle/>
          <a:p>
            <a:pPr algn="r" rtl="1"/>
            <a:r>
              <a:rPr lang="he-IL" dirty="0"/>
              <a:t>בניית בסיס הפרוייקט כך שנוכל להוסיף רכיבים בצורה חכמה ומהירה</a:t>
            </a:r>
          </a:p>
          <a:p>
            <a:pPr algn="r" rtl="1"/>
            <a:r>
              <a:rPr lang="he-IL" dirty="0"/>
              <a:t>תכנון זמנים לבניית כל שלב, ותכנון מקדים כך שהוספת מודול תהיה מוגדרת היטב</a:t>
            </a:r>
          </a:p>
          <a:p>
            <a:pPr algn="r" rtl="1"/>
            <a:r>
              <a:rPr lang="he-IL" dirty="0"/>
              <a:t>שרטוט מקדים של סכמת מלבנים ברמת המודולים</a:t>
            </a:r>
          </a:p>
          <a:p>
            <a:pPr algn="r" rtl="1"/>
            <a:r>
              <a:rPr lang="he-IL" dirty="0"/>
              <a:t>בזמן העבודה על הפרוייקט, הבנו שפיצ'רים ותוספות שרצינו להוסיף יצטרכו משאבים רבים והתאמה מורכבת</a:t>
            </a:r>
          </a:p>
          <a:p>
            <a:pPr algn="r" rtl="1"/>
            <a:r>
              <a:rPr lang="he-IL" dirty="0"/>
              <a:t>ייעול </a:t>
            </a:r>
            <a:r>
              <a:rPr lang="he-IL" dirty="0" err="1"/>
              <a:t>הביטמאפ</a:t>
            </a:r>
            <a:r>
              <a:rPr lang="he-IL" dirty="0"/>
              <a:t> כך שזמני הקומפילציה יהיו כמה שיותר טובים</a:t>
            </a:r>
          </a:p>
          <a:p>
            <a:pPr algn="r" rtl="1"/>
            <a:r>
              <a:rPr lang="he-IL" dirty="0"/>
              <a:t>שימוש בסיגנל </a:t>
            </a:r>
            <a:r>
              <a:rPr lang="he-IL" dirty="0" err="1"/>
              <a:t>טאפ</a:t>
            </a:r>
            <a:r>
              <a:rPr lang="he-IL" dirty="0"/>
              <a:t> לאורך כל הפרוייקט חוסך זמן רב ומגלה תקלות בצורה יעילה</a:t>
            </a:r>
          </a:p>
          <a:p>
            <a:pPr algn="r" rtl="1"/>
            <a:r>
              <a:rPr lang="he-IL" dirty="0"/>
              <a:t>חלוקת העבודה בינינו לניצול יעיל של הזמן</a:t>
            </a:r>
            <a:endParaRPr lang="en-IL" dirty="0"/>
          </a:p>
        </p:txBody>
      </p:sp>
    </p:spTree>
    <p:extLst>
      <p:ext uri="{BB962C8B-B14F-4D97-AF65-F5344CB8AC3E}">
        <p14:creationId xmlns:p14="http://schemas.microsoft.com/office/powerpoint/2010/main" val="25492752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2" name="Rectangle 7">
            <a:extLst>
              <a:ext uri="{FF2B5EF4-FFF2-40B4-BE49-F238E27FC236}">
                <a16:creationId xmlns:a16="http://schemas.microsoft.com/office/drawing/2014/main" id="{5690F3EE-0CD1-4520-B020-4E1DF3141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Freeform: Shape 9">
            <a:extLst>
              <a:ext uri="{FF2B5EF4-FFF2-40B4-BE49-F238E27FC236}">
                <a16:creationId xmlns:a16="http://schemas.microsoft.com/office/drawing/2014/main" id="{9EFDE1E9-7FE0-45CA-9DE2-237F77319A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2270840"/>
          </a:xfrm>
          <a:custGeom>
            <a:avLst/>
            <a:gdLst>
              <a:gd name="connsiteX0" fmla="*/ 0 w 12192000"/>
              <a:gd name="connsiteY0" fmla="*/ 0 h 2270840"/>
              <a:gd name="connsiteX1" fmla="*/ 12192000 w 12192000"/>
              <a:gd name="connsiteY1" fmla="*/ 0 h 2270840"/>
              <a:gd name="connsiteX2" fmla="*/ 12192000 w 12192000"/>
              <a:gd name="connsiteY2" fmla="*/ 519831 h 2270840"/>
              <a:gd name="connsiteX3" fmla="*/ 12192000 w 12192000"/>
              <a:gd name="connsiteY3" fmla="*/ 744794 h 2270840"/>
              <a:gd name="connsiteX4" fmla="*/ 12192000 w 12192000"/>
              <a:gd name="connsiteY4" fmla="*/ 1754022 h 2270840"/>
              <a:gd name="connsiteX5" fmla="*/ 11957522 w 12192000"/>
              <a:gd name="connsiteY5" fmla="*/ 1797924 h 2270840"/>
              <a:gd name="connsiteX6" fmla="*/ 11679973 w 12192000"/>
              <a:gd name="connsiteY6" fmla="*/ 1847668 h 2270840"/>
              <a:gd name="connsiteX7" fmla="*/ 11401197 w 12192000"/>
              <a:gd name="connsiteY7" fmla="*/ 1896361 h 2270840"/>
              <a:gd name="connsiteX8" fmla="*/ 11121192 w 12192000"/>
              <a:gd name="connsiteY8" fmla="*/ 1938047 h 2270840"/>
              <a:gd name="connsiteX9" fmla="*/ 10842416 w 12192000"/>
              <a:gd name="connsiteY9" fmla="*/ 1980084 h 2270840"/>
              <a:gd name="connsiteX10" fmla="*/ 10562411 w 12192000"/>
              <a:gd name="connsiteY10" fmla="*/ 2019319 h 2270840"/>
              <a:gd name="connsiteX11" fmla="*/ 10286091 w 12192000"/>
              <a:gd name="connsiteY11" fmla="*/ 2052948 h 2270840"/>
              <a:gd name="connsiteX12" fmla="*/ 10006086 w 12192000"/>
              <a:gd name="connsiteY12" fmla="*/ 2084826 h 2270840"/>
              <a:gd name="connsiteX13" fmla="*/ 9727310 w 12192000"/>
              <a:gd name="connsiteY13" fmla="*/ 2113902 h 2270840"/>
              <a:gd name="connsiteX14" fmla="*/ 9453445 w 12192000"/>
              <a:gd name="connsiteY14" fmla="*/ 2139124 h 2270840"/>
              <a:gd name="connsiteX15" fmla="*/ 9175897 w 12192000"/>
              <a:gd name="connsiteY15" fmla="*/ 2164346 h 2270840"/>
              <a:gd name="connsiteX16" fmla="*/ 8902033 w 12192000"/>
              <a:gd name="connsiteY16" fmla="*/ 2185365 h 2270840"/>
              <a:gd name="connsiteX17" fmla="*/ 8628169 w 12192000"/>
              <a:gd name="connsiteY17" fmla="*/ 2201829 h 2270840"/>
              <a:gd name="connsiteX18" fmla="*/ 8355533 w 12192000"/>
              <a:gd name="connsiteY18" fmla="*/ 2218995 h 2270840"/>
              <a:gd name="connsiteX19" fmla="*/ 8085353 w 12192000"/>
              <a:gd name="connsiteY19" fmla="*/ 2233357 h 2270840"/>
              <a:gd name="connsiteX20" fmla="*/ 7817629 w 12192000"/>
              <a:gd name="connsiteY20" fmla="*/ 2243516 h 2270840"/>
              <a:gd name="connsiteX21" fmla="*/ 7549905 w 12192000"/>
              <a:gd name="connsiteY21" fmla="*/ 2252274 h 2270840"/>
              <a:gd name="connsiteX22" fmla="*/ 7284638 w 12192000"/>
              <a:gd name="connsiteY22" fmla="*/ 2260681 h 2270840"/>
              <a:gd name="connsiteX23" fmla="*/ 7023055 w 12192000"/>
              <a:gd name="connsiteY23" fmla="*/ 2264535 h 2270840"/>
              <a:gd name="connsiteX24" fmla="*/ 6761472 w 12192000"/>
              <a:gd name="connsiteY24" fmla="*/ 2268738 h 2270840"/>
              <a:gd name="connsiteX25" fmla="*/ 6503573 w 12192000"/>
              <a:gd name="connsiteY25" fmla="*/ 2270840 h 2270840"/>
              <a:gd name="connsiteX26" fmla="*/ 6248130 w 12192000"/>
              <a:gd name="connsiteY26" fmla="*/ 2268738 h 2270840"/>
              <a:gd name="connsiteX27" fmla="*/ 5995144 w 12192000"/>
              <a:gd name="connsiteY27" fmla="*/ 2268738 h 2270840"/>
              <a:gd name="connsiteX28" fmla="*/ 5744613 w 12192000"/>
              <a:gd name="connsiteY28" fmla="*/ 2264535 h 2270840"/>
              <a:gd name="connsiteX29" fmla="*/ 5498995 w 12192000"/>
              <a:gd name="connsiteY29" fmla="*/ 2258229 h 2270840"/>
              <a:gd name="connsiteX30" fmla="*/ 5255834 w 12192000"/>
              <a:gd name="connsiteY30" fmla="*/ 2252274 h 2270840"/>
              <a:gd name="connsiteX31" fmla="*/ 5017584 w 12192000"/>
              <a:gd name="connsiteY31" fmla="*/ 2245618 h 2270840"/>
              <a:gd name="connsiteX32" fmla="*/ 4780562 w 12192000"/>
              <a:gd name="connsiteY32" fmla="*/ 2235459 h 2270840"/>
              <a:gd name="connsiteX33" fmla="*/ 4547227 w 12192000"/>
              <a:gd name="connsiteY33" fmla="*/ 2224599 h 2270840"/>
              <a:gd name="connsiteX34" fmla="*/ 4318800 w 12192000"/>
              <a:gd name="connsiteY34" fmla="*/ 2214791 h 2270840"/>
              <a:gd name="connsiteX35" fmla="*/ 3873004 w 12192000"/>
              <a:gd name="connsiteY35" fmla="*/ 2187116 h 2270840"/>
              <a:gd name="connsiteX36" fmla="*/ 3445628 w 12192000"/>
              <a:gd name="connsiteY36" fmla="*/ 2157691 h 2270840"/>
              <a:gd name="connsiteX37" fmla="*/ 3035446 w 12192000"/>
              <a:gd name="connsiteY37" fmla="*/ 2126863 h 2270840"/>
              <a:gd name="connsiteX38" fmla="*/ 2647370 w 12192000"/>
              <a:gd name="connsiteY38" fmla="*/ 2092884 h 2270840"/>
              <a:gd name="connsiteX39" fmla="*/ 2276487 w 12192000"/>
              <a:gd name="connsiteY39" fmla="*/ 2057502 h 2270840"/>
              <a:gd name="connsiteX40" fmla="*/ 1932621 w 12192000"/>
              <a:gd name="connsiteY40" fmla="*/ 2019319 h 2270840"/>
              <a:gd name="connsiteX41" fmla="*/ 1609634 w 12192000"/>
              <a:gd name="connsiteY41" fmla="*/ 1981836 h 2270840"/>
              <a:gd name="connsiteX42" fmla="*/ 1312435 w 12192000"/>
              <a:gd name="connsiteY42" fmla="*/ 1944353 h 2270840"/>
              <a:gd name="connsiteX43" fmla="*/ 1039799 w 12192000"/>
              <a:gd name="connsiteY43" fmla="*/ 1908972 h 2270840"/>
              <a:gd name="connsiteX44" fmla="*/ 797865 w 12192000"/>
              <a:gd name="connsiteY44" fmla="*/ 1875342 h 2270840"/>
              <a:gd name="connsiteX45" fmla="*/ 579265 w 12192000"/>
              <a:gd name="connsiteY45" fmla="*/ 1843464 h 2270840"/>
              <a:gd name="connsiteX46" fmla="*/ 395052 w 12192000"/>
              <a:gd name="connsiteY46" fmla="*/ 1816841 h 2270840"/>
              <a:gd name="connsiteX47" fmla="*/ 240312 w 12192000"/>
              <a:gd name="connsiteY47" fmla="*/ 1791618 h 2270840"/>
              <a:gd name="connsiteX48" fmla="*/ 27853 w 12192000"/>
              <a:gd name="connsiteY48" fmla="*/ 1755537 h 2270840"/>
              <a:gd name="connsiteX49" fmla="*/ 0 w 12192000"/>
              <a:gd name="connsiteY49" fmla="*/ 1750824 h 2270840"/>
              <a:gd name="connsiteX50" fmla="*/ 0 w 12192000"/>
              <a:gd name="connsiteY50" fmla="*/ 744794 h 2270840"/>
              <a:gd name="connsiteX51" fmla="*/ 0 w 12192000"/>
              <a:gd name="connsiteY51" fmla="*/ 519831 h 2270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270840">
                <a:moveTo>
                  <a:pt x="0" y="0"/>
                </a:moveTo>
                <a:lnTo>
                  <a:pt x="12192000" y="0"/>
                </a:lnTo>
                <a:lnTo>
                  <a:pt x="12192000" y="519831"/>
                </a:lnTo>
                <a:lnTo>
                  <a:pt x="12192000" y="744794"/>
                </a:lnTo>
                <a:lnTo>
                  <a:pt x="12192000" y="1754022"/>
                </a:lnTo>
                <a:lnTo>
                  <a:pt x="11957522" y="1797924"/>
                </a:lnTo>
                <a:lnTo>
                  <a:pt x="11679973" y="1847668"/>
                </a:lnTo>
                <a:lnTo>
                  <a:pt x="11401197" y="1896361"/>
                </a:lnTo>
                <a:lnTo>
                  <a:pt x="11121192" y="1938047"/>
                </a:lnTo>
                <a:lnTo>
                  <a:pt x="10842416" y="1980084"/>
                </a:lnTo>
                <a:lnTo>
                  <a:pt x="10562411" y="2019319"/>
                </a:lnTo>
                <a:lnTo>
                  <a:pt x="10286091" y="2052948"/>
                </a:lnTo>
                <a:lnTo>
                  <a:pt x="10006086" y="2084826"/>
                </a:lnTo>
                <a:lnTo>
                  <a:pt x="9727310" y="2113902"/>
                </a:lnTo>
                <a:lnTo>
                  <a:pt x="9453445" y="2139124"/>
                </a:lnTo>
                <a:lnTo>
                  <a:pt x="9175897" y="2164346"/>
                </a:lnTo>
                <a:lnTo>
                  <a:pt x="8902033" y="2185365"/>
                </a:lnTo>
                <a:lnTo>
                  <a:pt x="8628169" y="2201829"/>
                </a:lnTo>
                <a:lnTo>
                  <a:pt x="8355533" y="2218995"/>
                </a:lnTo>
                <a:lnTo>
                  <a:pt x="8085353" y="2233357"/>
                </a:lnTo>
                <a:lnTo>
                  <a:pt x="7817629" y="2243516"/>
                </a:lnTo>
                <a:lnTo>
                  <a:pt x="7549905" y="2252274"/>
                </a:lnTo>
                <a:lnTo>
                  <a:pt x="7284638" y="2260681"/>
                </a:lnTo>
                <a:lnTo>
                  <a:pt x="7023055" y="2264535"/>
                </a:lnTo>
                <a:lnTo>
                  <a:pt x="6761472" y="2268738"/>
                </a:lnTo>
                <a:lnTo>
                  <a:pt x="6503573" y="2270840"/>
                </a:lnTo>
                <a:lnTo>
                  <a:pt x="6248130" y="2268738"/>
                </a:lnTo>
                <a:lnTo>
                  <a:pt x="5995144" y="2268738"/>
                </a:lnTo>
                <a:lnTo>
                  <a:pt x="5744613" y="2264535"/>
                </a:lnTo>
                <a:lnTo>
                  <a:pt x="5498995" y="2258229"/>
                </a:lnTo>
                <a:lnTo>
                  <a:pt x="5255834" y="2252274"/>
                </a:lnTo>
                <a:lnTo>
                  <a:pt x="5017584" y="2245618"/>
                </a:lnTo>
                <a:lnTo>
                  <a:pt x="4780562" y="2235459"/>
                </a:lnTo>
                <a:lnTo>
                  <a:pt x="4547227" y="2224599"/>
                </a:lnTo>
                <a:lnTo>
                  <a:pt x="4318800" y="2214791"/>
                </a:lnTo>
                <a:lnTo>
                  <a:pt x="3873004" y="2187116"/>
                </a:lnTo>
                <a:lnTo>
                  <a:pt x="3445628" y="2157691"/>
                </a:lnTo>
                <a:lnTo>
                  <a:pt x="3035446" y="2126863"/>
                </a:lnTo>
                <a:lnTo>
                  <a:pt x="2647370" y="2092884"/>
                </a:lnTo>
                <a:lnTo>
                  <a:pt x="2276487" y="2057502"/>
                </a:lnTo>
                <a:lnTo>
                  <a:pt x="1932621" y="2019319"/>
                </a:lnTo>
                <a:lnTo>
                  <a:pt x="1609634" y="1981836"/>
                </a:lnTo>
                <a:lnTo>
                  <a:pt x="1312435" y="1944353"/>
                </a:lnTo>
                <a:lnTo>
                  <a:pt x="1039799" y="1908972"/>
                </a:lnTo>
                <a:lnTo>
                  <a:pt x="797865" y="1875342"/>
                </a:lnTo>
                <a:lnTo>
                  <a:pt x="579265" y="1843464"/>
                </a:lnTo>
                <a:lnTo>
                  <a:pt x="395052" y="1816841"/>
                </a:lnTo>
                <a:lnTo>
                  <a:pt x="240312" y="1791618"/>
                </a:lnTo>
                <a:lnTo>
                  <a:pt x="27853" y="1755537"/>
                </a:lnTo>
                <a:lnTo>
                  <a:pt x="0" y="1750824"/>
                </a:lnTo>
                <a:lnTo>
                  <a:pt x="0" y="744794"/>
                </a:lnTo>
                <a:lnTo>
                  <a:pt x="0" y="519831"/>
                </a:lnTo>
                <a:close/>
              </a:path>
            </a:pathLst>
          </a:custGeom>
          <a:ln w="44450">
            <a:gradFill>
              <a:gsLst>
                <a:gs pos="0">
                  <a:schemeClr val="bg2">
                    <a:alpha val="65000"/>
                  </a:schemeClr>
                </a:gs>
                <a:gs pos="98000">
                  <a:schemeClr val="bg2">
                    <a:lumMod val="75000"/>
                    <a:alpha val="55000"/>
                  </a:schemeClr>
                </a:gs>
              </a:gsLst>
              <a:lin ang="5400000" scaled="1"/>
            </a:gradFill>
          </a:ln>
          <a:effectLst>
            <a:outerShdw blurRad="50800" dist="38100" dir="5400000" algn="t" rotWithShape="0">
              <a:prstClr val="black">
                <a:alpha val="50000"/>
              </a:prstClr>
            </a:outerShdw>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2" name="כותרת 1">
            <a:extLst>
              <a:ext uri="{FF2B5EF4-FFF2-40B4-BE49-F238E27FC236}">
                <a16:creationId xmlns:a16="http://schemas.microsoft.com/office/drawing/2014/main" id="{EC79822D-7A37-42AC-8180-BE63A8075394}"/>
              </a:ext>
            </a:extLst>
          </p:cNvPr>
          <p:cNvSpPr>
            <a:spLocks noGrp="1"/>
          </p:cNvSpPr>
          <p:nvPr>
            <p:ph type="title"/>
          </p:nvPr>
        </p:nvSpPr>
        <p:spPr>
          <a:xfrm>
            <a:off x="1141413" y="609600"/>
            <a:ext cx="9905998" cy="1173480"/>
          </a:xfrm>
        </p:spPr>
        <p:txBody>
          <a:bodyPr>
            <a:normAutofit/>
          </a:bodyPr>
          <a:lstStyle/>
          <a:p>
            <a:pPr algn="ctr"/>
            <a:r>
              <a:rPr lang="he-IL" dirty="0"/>
              <a:t>אפיון הפרוייקט</a:t>
            </a:r>
            <a:endParaRPr lang="en-IL" dirty="0"/>
          </a:p>
        </p:txBody>
      </p:sp>
      <p:sp>
        <p:nvSpPr>
          <p:cNvPr id="24" name="מציין מיקום תוכן 2">
            <a:extLst>
              <a:ext uri="{FF2B5EF4-FFF2-40B4-BE49-F238E27FC236}">
                <a16:creationId xmlns:a16="http://schemas.microsoft.com/office/drawing/2014/main" id="{77D0D3DD-FEBC-4031-8C51-069B093DFAFD}"/>
              </a:ext>
            </a:extLst>
          </p:cNvPr>
          <p:cNvSpPr>
            <a:spLocks noGrp="1"/>
          </p:cNvSpPr>
          <p:nvPr>
            <p:ph idx="1"/>
          </p:nvPr>
        </p:nvSpPr>
        <p:spPr>
          <a:xfrm>
            <a:off x="275913" y="4224131"/>
            <a:ext cx="770213" cy="1341784"/>
          </a:xfrm>
        </p:spPr>
        <p:txBody>
          <a:bodyPr>
            <a:normAutofit/>
          </a:bodyPr>
          <a:lstStyle/>
          <a:p>
            <a:pPr algn="r" rtl="1">
              <a:lnSpc>
                <a:spcPct val="90000"/>
              </a:lnSpc>
            </a:pPr>
            <a:endParaRPr lang="he-IL" sz="1300" dirty="0"/>
          </a:p>
          <a:p>
            <a:pPr algn="r">
              <a:lnSpc>
                <a:spcPct val="90000"/>
              </a:lnSpc>
            </a:pPr>
            <a:endParaRPr lang="en-IL" sz="1300" dirty="0"/>
          </a:p>
        </p:txBody>
      </p:sp>
      <p:sp>
        <p:nvSpPr>
          <p:cNvPr id="3" name="תיבת טקסט 2">
            <a:extLst>
              <a:ext uri="{FF2B5EF4-FFF2-40B4-BE49-F238E27FC236}">
                <a16:creationId xmlns:a16="http://schemas.microsoft.com/office/drawing/2014/main" id="{4C649704-A4DC-43CA-8F35-A66505820AF6}"/>
              </a:ext>
            </a:extLst>
          </p:cNvPr>
          <p:cNvSpPr txBox="1"/>
          <p:nvPr/>
        </p:nvSpPr>
        <p:spPr>
          <a:xfrm>
            <a:off x="6426511" y="2069787"/>
            <a:ext cx="5433392" cy="1837426"/>
          </a:xfrm>
          <a:prstGeom prst="rect">
            <a:avLst/>
          </a:prstGeom>
          <a:noFill/>
        </p:spPr>
        <p:txBody>
          <a:bodyPr wrap="square" rtlCol="0">
            <a:spAutoFit/>
          </a:bodyPr>
          <a:lstStyle/>
          <a:p>
            <a:pPr marL="0" indent="0" algn="r" rtl="1">
              <a:lnSpc>
                <a:spcPct val="90000"/>
              </a:lnSpc>
              <a:buNone/>
            </a:pPr>
            <a:r>
              <a:rPr lang="he-IL" sz="1800" u="sng" dirty="0"/>
              <a:t>דרישות הפרויקט:</a:t>
            </a:r>
            <a:endParaRPr lang="he-IL" sz="1800" dirty="0"/>
          </a:p>
          <a:p>
            <a:pPr marL="285750" indent="-285750" algn="r" rtl="1">
              <a:lnSpc>
                <a:spcPct val="90000"/>
              </a:lnSpc>
              <a:buFont typeface="Arial" panose="020B0604020202020204" pitchFamily="34" charset="0"/>
              <a:buChar char="•"/>
            </a:pPr>
            <a:r>
              <a:rPr lang="he-IL" sz="1800" dirty="0"/>
              <a:t>תנועה הרמונית של החכה כאשר תהיה מקובעת לדייג</a:t>
            </a:r>
          </a:p>
          <a:p>
            <a:pPr marL="285750" indent="-285750" algn="r" rtl="1">
              <a:lnSpc>
                <a:spcPct val="90000"/>
              </a:lnSpc>
              <a:buFont typeface="Arial" panose="020B0604020202020204" pitchFamily="34" charset="0"/>
              <a:buChar char="•"/>
            </a:pPr>
            <a:r>
              <a:rPr lang="he-IL" sz="1800" dirty="0"/>
              <a:t>פיזור אובייקטים (דגים ומדוזות) על גבי המסך</a:t>
            </a:r>
          </a:p>
          <a:p>
            <a:pPr marL="285750" indent="-285750" algn="r" rtl="1">
              <a:lnSpc>
                <a:spcPct val="90000"/>
              </a:lnSpc>
              <a:buFont typeface="Arial" panose="020B0604020202020204" pitchFamily="34" charset="0"/>
              <a:buChar char="•"/>
            </a:pPr>
            <a:r>
              <a:rPr lang="he-IL" sz="1800" dirty="0"/>
              <a:t>שחרור החכה בצורת קו ישר בעזרת מקש</a:t>
            </a:r>
          </a:p>
          <a:p>
            <a:pPr marL="285750" indent="-285750" algn="r" rtl="1">
              <a:lnSpc>
                <a:spcPct val="90000"/>
              </a:lnSpc>
              <a:buFont typeface="Arial" panose="020B0604020202020204" pitchFamily="34" charset="0"/>
              <a:buChar char="•"/>
            </a:pPr>
            <a:r>
              <a:rPr lang="he-IL" sz="1800" dirty="0"/>
              <a:t>פגיעה של החכה באובייקט תעלימו</a:t>
            </a:r>
          </a:p>
          <a:p>
            <a:pPr marL="285750" indent="-285750" algn="r" rtl="1">
              <a:lnSpc>
                <a:spcPct val="90000"/>
              </a:lnSpc>
              <a:buFont typeface="Arial" panose="020B0604020202020204" pitchFamily="34" charset="0"/>
              <a:buChar char="•"/>
            </a:pPr>
            <a:r>
              <a:rPr lang="he-IL" sz="1800" dirty="0"/>
              <a:t>טיימר שמתעדכן כל שניה</a:t>
            </a:r>
          </a:p>
          <a:p>
            <a:pPr marL="285750" indent="-285750" algn="r" rtl="1">
              <a:lnSpc>
                <a:spcPct val="90000"/>
              </a:lnSpc>
              <a:buFont typeface="Arial" panose="020B0604020202020204" pitchFamily="34" charset="0"/>
              <a:buChar char="•"/>
            </a:pPr>
            <a:r>
              <a:rPr lang="he-IL" sz="1800" dirty="0"/>
              <a:t>לחיצה על </a:t>
            </a:r>
            <a:r>
              <a:rPr lang="en-US" sz="1800" dirty="0"/>
              <a:t>reset</a:t>
            </a:r>
            <a:r>
              <a:rPr lang="he-IL" sz="1800" dirty="0"/>
              <a:t> מתחילה את המשחק מחדש</a:t>
            </a:r>
          </a:p>
        </p:txBody>
      </p:sp>
      <p:sp>
        <p:nvSpPr>
          <p:cNvPr id="4" name="תיבת טקסט 3">
            <a:extLst>
              <a:ext uri="{FF2B5EF4-FFF2-40B4-BE49-F238E27FC236}">
                <a16:creationId xmlns:a16="http://schemas.microsoft.com/office/drawing/2014/main" id="{3F64DADF-1C2D-4AB5-8A1E-4FC681727BAD}"/>
              </a:ext>
            </a:extLst>
          </p:cNvPr>
          <p:cNvSpPr txBox="1"/>
          <p:nvPr/>
        </p:nvSpPr>
        <p:spPr>
          <a:xfrm>
            <a:off x="0" y="2156463"/>
            <a:ext cx="6333745" cy="3111621"/>
          </a:xfrm>
          <a:prstGeom prst="rect">
            <a:avLst/>
          </a:prstGeom>
          <a:noFill/>
        </p:spPr>
        <p:txBody>
          <a:bodyPr wrap="square" rtlCol="0">
            <a:spAutoFit/>
          </a:bodyPr>
          <a:lstStyle/>
          <a:p>
            <a:pPr marL="0" indent="0" algn="r" rtl="1">
              <a:lnSpc>
                <a:spcPct val="90000"/>
              </a:lnSpc>
              <a:buNone/>
            </a:pPr>
            <a:r>
              <a:rPr lang="he-IL" sz="1800" u="sng" dirty="0"/>
              <a:t>חלק יצירתי:</a:t>
            </a:r>
            <a:endParaRPr lang="he-IL" sz="1800" dirty="0"/>
          </a:p>
          <a:p>
            <a:pPr marL="285750" indent="-285750" algn="r" rtl="1">
              <a:lnSpc>
                <a:spcPct val="90000"/>
              </a:lnSpc>
              <a:buFont typeface="Arial" panose="020B0604020202020204" pitchFamily="34" charset="0"/>
              <a:buChar char="•"/>
            </a:pPr>
            <a:r>
              <a:rPr lang="he-IL" sz="1800" dirty="0"/>
              <a:t>האובייקטים יהיו באופן רנדומלי על המסך</a:t>
            </a:r>
          </a:p>
          <a:p>
            <a:pPr marL="285750" indent="-285750" algn="r" rtl="1">
              <a:lnSpc>
                <a:spcPct val="90000"/>
              </a:lnSpc>
              <a:buFont typeface="Arial" panose="020B0604020202020204" pitchFamily="34" charset="0"/>
              <a:buChar char="•"/>
            </a:pPr>
            <a:r>
              <a:rPr lang="he-IL" sz="1800" dirty="0"/>
              <a:t>כל אובייקט שנפגע יופיע במסך במקום אחר באופן רנדומלי</a:t>
            </a:r>
          </a:p>
          <a:p>
            <a:pPr marL="285750" indent="-285750" algn="r" rtl="1">
              <a:lnSpc>
                <a:spcPct val="90000"/>
              </a:lnSpc>
              <a:buFont typeface="Arial" panose="020B0604020202020204" pitchFamily="34" charset="0"/>
              <a:buChar char="•"/>
            </a:pPr>
            <a:r>
              <a:rPr lang="he-IL" sz="1800" dirty="0"/>
              <a:t>הצגת מונה ניקוד שיתעדכן עם כל פגיעה</a:t>
            </a:r>
          </a:p>
          <a:p>
            <a:pPr marL="285750" indent="-285750" algn="r" rtl="1">
              <a:lnSpc>
                <a:spcPct val="90000"/>
              </a:lnSpc>
              <a:buFont typeface="Arial" panose="020B0604020202020204" pitchFamily="34" charset="0"/>
              <a:buChar char="•"/>
            </a:pPr>
            <a:r>
              <a:rPr lang="he-IL" dirty="0"/>
              <a:t>מסך פתיחה</a:t>
            </a:r>
            <a:endParaRPr lang="he-IL" sz="1800" dirty="0"/>
          </a:p>
          <a:p>
            <a:pPr marL="285750" indent="-285750" algn="r" rtl="1">
              <a:lnSpc>
                <a:spcPct val="90000"/>
              </a:lnSpc>
              <a:buFont typeface="Arial" panose="020B0604020202020204" pitchFamily="34" charset="0"/>
              <a:buChar char="•"/>
            </a:pPr>
            <a:r>
              <a:rPr lang="he-IL" sz="1800" dirty="0"/>
              <a:t>כאשר הניקוד יורד מ-0 נקבל מסך </a:t>
            </a:r>
            <a:r>
              <a:rPr lang="en-US" sz="1800" dirty="0">
                <a:solidFill>
                  <a:srgbClr val="FF0000"/>
                </a:solidFill>
              </a:rPr>
              <a:t>Game Over</a:t>
            </a:r>
            <a:r>
              <a:rPr lang="he-IL" sz="1800" dirty="0">
                <a:solidFill>
                  <a:srgbClr val="FF0000"/>
                </a:solidFill>
              </a:rPr>
              <a:t> </a:t>
            </a:r>
            <a:r>
              <a:rPr lang="he-IL" sz="1800" dirty="0"/>
              <a:t>והמשחק יפסיק</a:t>
            </a:r>
          </a:p>
          <a:p>
            <a:pPr marL="285750" indent="-285750" algn="r" rtl="1">
              <a:lnSpc>
                <a:spcPct val="90000"/>
              </a:lnSpc>
              <a:buFont typeface="Arial" panose="020B0604020202020204" pitchFamily="34" charset="0"/>
              <a:buChar char="•"/>
            </a:pPr>
            <a:r>
              <a:rPr lang="he-IL" dirty="0"/>
              <a:t>ישנם 2 שלבים כך שהשלב השני קשה יותר</a:t>
            </a:r>
            <a:endParaRPr lang="en-US" sz="1800" dirty="0"/>
          </a:p>
          <a:p>
            <a:pPr marL="285750" indent="-285750" algn="r" rtl="1">
              <a:lnSpc>
                <a:spcPct val="90000"/>
              </a:lnSpc>
              <a:buFont typeface="Arial" panose="020B0604020202020204" pitchFamily="34" charset="0"/>
              <a:buChar char="•"/>
            </a:pPr>
            <a:r>
              <a:rPr lang="he-IL" sz="1800" dirty="0"/>
              <a:t>כאשר </a:t>
            </a:r>
            <a:r>
              <a:rPr lang="he-IL" dirty="0"/>
              <a:t>מגיעים ל50 נקודות עוברים לשלב 2 שזה 2 נמו יתחלפו ל-2 דוגי וכאשר נרד מ-50 נקודות נחזור לשלב הראשון  </a:t>
            </a:r>
          </a:p>
          <a:p>
            <a:pPr marL="285750" indent="-285750" algn="r" rtl="1">
              <a:lnSpc>
                <a:spcPct val="90000"/>
              </a:lnSpc>
              <a:buFont typeface="Arial" panose="020B0604020202020204" pitchFamily="34" charset="0"/>
              <a:buChar char="•"/>
            </a:pPr>
            <a:r>
              <a:rPr lang="he-IL" dirty="0"/>
              <a:t>כאשר מגיעים ל-100 נקודות, מסך ניצחון </a:t>
            </a:r>
            <a:r>
              <a:rPr lang="en-US" dirty="0">
                <a:solidFill>
                  <a:srgbClr val="FFFF00"/>
                </a:solidFill>
              </a:rPr>
              <a:t>WINNER!!</a:t>
            </a:r>
            <a:endParaRPr lang="he-IL" sz="1800" dirty="0">
              <a:solidFill>
                <a:srgbClr val="FFFF00"/>
              </a:solidFill>
            </a:endParaRPr>
          </a:p>
          <a:p>
            <a:pPr marL="285750" indent="-285750" algn="r" rtl="1">
              <a:lnSpc>
                <a:spcPct val="90000"/>
              </a:lnSpc>
              <a:buFont typeface="Arial" panose="020B0604020202020204" pitchFamily="34" charset="0"/>
              <a:buChar char="•"/>
            </a:pPr>
            <a:endParaRPr lang="he-IL" sz="1800" dirty="0"/>
          </a:p>
          <a:p>
            <a:endParaRPr lang="en-IL" dirty="0"/>
          </a:p>
        </p:txBody>
      </p:sp>
    </p:spTree>
    <p:extLst>
      <p:ext uri="{BB962C8B-B14F-4D97-AF65-F5344CB8AC3E}">
        <p14:creationId xmlns:p14="http://schemas.microsoft.com/office/powerpoint/2010/main" val="17301363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193025E-38FF-4FF9-9A12-94B778C449D9}"/>
              </a:ext>
            </a:extLst>
          </p:cNvPr>
          <p:cNvSpPr>
            <a:spLocks noGrp="1"/>
          </p:cNvSpPr>
          <p:nvPr>
            <p:ph type="title"/>
          </p:nvPr>
        </p:nvSpPr>
        <p:spPr>
          <a:xfrm>
            <a:off x="1141413" y="761999"/>
            <a:ext cx="9905998" cy="1905000"/>
          </a:xfrm>
        </p:spPr>
        <p:txBody>
          <a:bodyPr>
            <a:normAutofit/>
          </a:bodyPr>
          <a:lstStyle/>
          <a:p>
            <a:pPr algn="ctr"/>
            <a:r>
              <a:rPr lang="en-US" sz="9600" dirty="0"/>
              <a:t>The end</a:t>
            </a:r>
            <a:endParaRPr lang="en-IL" sz="9600" dirty="0"/>
          </a:p>
        </p:txBody>
      </p:sp>
      <p:pic>
        <p:nvPicPr>
          <p:cNvPr id="5" name="מציין מיקום תוכן 4" descr="תמונה שמכילה מסיכה&#10;&#10;התיאור נוצר באופן אוטומטי">
            <a:extLst>
              <a:ext uri="{FF2B5EF4-FFF2-40B4-BE49-F238E27FC236}">
                <a16:creationId xmlns:a16="http://schemas.microsoft.com/office/drawing/2014/main" id="{FDB3D4D6-DBC5-42D8-A4F7-16A41258FD8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17931" y="2455228"/>
            <a:ext cx="6956137" cy="3634104"/>
          </a:xfrm>
        </p:spPr>
      </p:pic>
    </p:spTree>
    <p:extLst>
      <p:ext uri="{BB962C8B-B14F-4D97-AF65-F5344CB8AC3E}">
        <p14:creationId xmlns:p14="http://schemas.microsoft.com/office/powerpoint/2010/main" val="9630388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תמונה 4" descr="תמונה שמכילה צג, מסך, נבוביים, תצוגה&#10;&#10;התיאור נוצר באופן אוטומטי">
            <a:extLst>
              <a:ext uri="{FF2B5EF4-FFF2-40B4-BE49-F238E27FC236}">
                <a16:creationId xmlns:a16="http://schemas.microsoft.com/office/drawing/2014/main" id="{1DE94609-95DD-4C0D-BEFC-99D8A1487841}"/>
              </a:ext>
            </a:extLst>
          </p:cNvPr>
          <p:cNvPicPr>
            <a:picLocks noChangeAspect="1"/>
          </p:cNvPicPr>
          <p:nvPr/>
        </p:nvPicPr>
        <p:blipFill>
          <a:blip r:embed="rId2"/>
          <a:stretch>
            <a:fillRect/>
          </a:stretch>
        </p:blipFill>
        <p:spPr>
          <a:xfrm>
            <a:off x="4588092" y="1634044"/>
            <a:ext cx="7603908" cy="4444082"/>
          </a:xfrm>
          <a:prstGeom prst="rect">
            <a:avLst/>
          </a:prstGeom>
        </p:spPr>
      </p:pic>
      <p:sp>
        <p:nvSpPr>
          <p:cNvPr id="2" name="כותרת 1">
            <a:extLst>
              <a:ext uri="{FF2B5EF4-FFF2-40B4-BE49-F238E27FC236}">
                <a16:creationId xmlns:a16="http://schemas.microsoft.com/office/drawing/2014/main" id="{7790BF43-9831-406E-A82A-A625687B88DD}"/>
              </a:ext>
            </a:extLst>
          </p:cNvPr>
          <p:cNvSpPr>
            <a:spLocks noGrp="1"/>
          </p:cNvSpPr>
          <p:nvPr>
            <p:ph type="title"/>
          </p:nvPr>
        </p:nvSpPr>
        <p:spPr>
          <a:xfrm>
            <a:off x="1031428" y="-478283"/>
            <a:ext cx="9905998" cy="1905000"/>
          </a:xfrm>
        </p:spPr>
        <p:txBody>
          <a:bodyPr/>
          <a:lstStyle/>
          <a:p>
            <a:pPr algn="ctr" rtl="1"/>
            <a:r>
              <a:rPr lang="he-IL" dirty="0"/>
              <a:t>ארכיטקטורה וחיבורים</a:t>
            </a:r>
            <a:endParaRPr lang="en-IL" dirty="0"/>
          </a:p>
        </p:txBody>
      </p:sp>
      <p:sp>
        <p:nvSpPr>
          <p:cNvPr id="3" name="מלבן: פינות מעוגלות 2">
            <a:extLst>
              <a:ext uri="{FF2B5EF4-FFF2-40B4-BE49-F238E27FC236}">
                <a16:creationId xmlns:a16="http://schemas.microsoft.com/office/drawing/2014/main" id="{5C29B353-BFB7-44D9-B715-7ECE6403DE7F}"/>
              </a:ext>
            </a:extLst>
          </p:cNvPr>
          <p:cNvSpPr/>
          <p:nvPr/>
        </p:nvSpPr>
        <p:spPr>
          <a:xfrm>
            <a:off x="5335120" y="1730383"/>
            <a:ext cx="2186608" cy="1123123"/>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VGA</a:t>
            </a:r>
            <a:endParaRPr lang="en-IL" dirty="0"/>
          </a:p>
        </p:txBody>
      </p:sp>
      <p:pic>
        <p:nvPicPr>
          <p:cNvPr id="6" name="תמונה 5" descr="תמונה שמכילה טקסט, אלקטרוניקה, מעגל חשמלי&#10;&#10;התיאור נוצר באופן אוטומטי">
            <a:extLst>
              <a:ext uri="{FF2B5EF4-FFF2-40B4-BE49-F238E27FC236}">
                <a16:creationId xmlns:a16="http://schemas.microsoft.com/office/drawing/2014/main" id="{557FF3C5-304D-4EEA-B666-093E6F07284E}"/>
              </a:ext>
            </a:extLst>
          </p:cNvPr>
          <p:cNvPicPr>
            <a:picLocks noChangeAspect="1"/>
          </p:cNvPicPr>
          <p:nvPr/>
        </p:nvPicPr>
        <p:blipFill>
          <a:blip r:embed="rId3"/>
          <a:stretch>
            <a:fillRect/>
          </a:stretch>
        </p:blipFill>
        <p:spPr>
          <a:xfrm>
            <a:off x="0" y="1550507"/>
            <a:ext cx="5345723" cy="3507920"/>
          </a:xfrm>
          <a:prstGeom prst="rect">
            <a:avLst/>
          </a:prstGeom>
        </p:spPr>
      </p:pic>
      <p:sp>
        <p:nvSpPr>
          <p:cNvPr id="12" name="צורה חופשית: צורה 11">
            <a:extLst>
              <a:ext uri="{FF2B5EF4-FFF2-40B4-BE49-F238E27FC236}">
                <a16:creationId xmlns:a16="http://schemas.microsoft.com/office/drawing/2014/main" id="{AA62DB26-A592-48C3-8190-B3A62B056210}"/>
              </a:ext>
            </a:extLst>
          </p:cNvPr>
          <p:cNvSpPr/>
          <p:nvPr/>
        </p:nvSpPr>
        <p:spPr>
          <a:xfrm>
            <a:off x="3115381" y="1257120"/>
            <a:ext cx="3313043" cy="901148"/>
          </a:xfrm>
          <a:custGeom>
            <a:avLst/>
            <a:gdLst>
              <a:gd name="connsiteX0" fmla="*/ 0 w 3313043"/>
              <a:gd name="connsiteY0" fmla="*/ 901148 h 901148"/>
              <a:gd name="connsiteX1" fmla="*/ 106017 w 3313043"/>
              <a:gd name="connsiteY1" fmla="*/ 768627 h 901148"/>
              <a:gd name="connsiteX2" fmla="*/ 172278 w 3313043"/>
              <a:gd name="connsiteY2" fmla="*/ 689114 h 901148"/>
              <a:gd name="connsiteX3" fmla="*/ 251791 w 3313043"/>
              <a:gd name="connsiteY3" fmla="*/ 622853 h 901148"/>
              <a:gd name="connsiteX4" fmla="*/ 516835 w 3313043"/>
              <a:gd name="connsiteY4" fmla="*/ 344557 h 901148"/>
              <a:gd name="connsiteX5" fmla="*/ 927652 w 3313043"/>
              <a:gd name="connsiteY5" fmla="*/ 132522 h 901148"/>
              <a:gd name="connsiteX6" fmla="*/ 1046922 w 3313043"/>
              <a:gd name="connsiteY6" fmla="*/ 66261 h 901148"/>
              <a:gd name="connsiteX7" fmla="*/ 1338470 w 3313043"/>
              <a:gd name="connsiteY7" fmla="*/ 0 h 901148"/>
              <a:gd name="connsiteX8" fmla="*/ 1762539 w 3313043"/>
              <a:gd name="connsiteY8" fmla="*/ 92766 h 901148"/>
              <a:gd name="connsiteX9" fmla="*/ 2014330 w 3313043"/>
              <a:gd name="connsiteY9" fmla="*/ 159027 h 901148"/>
              <a:gd name="connsiteX10" fmla="*/ 2279374 w 3313043"/>
              <a:gd name="connsiteY10" fmla="*/ 225287 h 901148"/>
              <a:gd name="connsiteX11" fmla="*/ 2517913 w 3313043"/>
              <a:gd name="connsiteY11" fmla="*/ 251792 h 901148"/>
              <a:gd name="connsiteX12" fmla="*/ 2743200 w 3313043"/>
              <a:gd name="connsiteY12" fmla="*/ 331305 h 901148"/>
              <a:gd name="connsiteX13" fmla="*/ 2835965 w 3313043"/>
              <a:gd name="connsiteY13" fmla="*/ 357809 h 901148"/>
              <a:gd name="connsiteX14" fmla="*/ 2902226 w 3313043"/>
              <a:gd name="connsiteY14" fmla="*/ 384314 h 901148"/>
              <a:gd name="connsiteX15" fmla="*/ 2955235 w 3313043"/>
              <a:gd name="connsiteY15" fmla="*/ 397566 h 901148"/>
              <a:gd name="connsiteX16" fmla="*/ 3154017 w 3313043"/>
              <a:gd name="connsiteY16" fmla="*/ 490331 h 901148"/>
              <a:gd name="connsiteX17" fmla="*/ 3273287 w 3313043"/>
              <a:gd name="connsiteY17" fmla="*/ 530087 h 901148"/>
              <a:gd name="connsiteX18" fmla="*/ 3313043 w 3313043"/>
              <a:gd name="connsiteY18" fmla="*/ 569844 h 901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13043" h="901148">
                <a:moveTo>
                  <a:pt x="0" y="901148"/>
                </a:moveTo>
                <a:cubicBezTo>
                  <a:pt x="68121" y="787615"/>
                  <a:pt x="6636" y="877946"/>
                  <a:pt x="106017" y="768627"/>
                </a:cubicBezTo>
                <a:cubicBezTo>
                  <a:pt x="129225" y="743098"/>
                  <a:pt x="147882" y="713510"/>
                  <a:pt x="172278" y="689114"/>
                </a:cubicBezTo>
                <a:cubicBezTo>
                  <a:pt x="196674" y="664718"/>
                  <a:pt x="228145" y="647977"/>
                  <a:pt x="251791" y="622853"/>
                </a:cubicBezTo>
                <a:cubicBezTo>
                  <a:pt x="402335" y="462900"/>
                  <a:pt x="350271" y="471463"/>
                  <a:pt x="516835" y="344557"/>
                </a:cubicBezTo>
                <a:cubicBezTo>
                  <a:pt x="664179" y="232295"/>
                  <a:pt x="744931" y="220732"/>
                  <a:pt x="927652" y="132522"/>
                </a:cubicBezTo>
                <a:cubicBezTo>
                  <a:pt x="968609" y="112750"/>
                  <a:pt x="1004828" y="83481"/>
                  <a:pt x="1046922" y="66261"/>
                </a:cubicBezTo>
                <a:cubicBezTo>
                  <a:pt x="1185795" y="9449"/>
                  <a:pt x="1207178" y="14589"/>
                  <a:pt x="1338470" y="0"/>
                </a:cubicBezTo>
                <a:cubicBezTo>
                  <a:pt x="1477832" y="26545"/>
                  <a:pt x="1626149" y="47303"/>
                  <a:pt x="1762539" y="92766"/>
                </a:cubicBezTo>
                <a:cubicBezTo>
                  <a:pt x="1983098" y="166285"/>
                  <a:pt x="1804983" y="135765"/>
                  <a:pt x="2014330" y="159027"/>
                </a:cubicBezTo>
                <a:cubicBezTo>
                  <a:pt x="2072102" y="174783"/>
                  <a:pt x="2213868" y="215929"/>
                  <a:pt x="2279374" y="225287"/>
                </a:cubicBezTo>
                <a:cubicBezTo>
                  <a:pt x="2343469" y="234444"/>
                  <a:pt x="2447412" y="232992"/>
                  <a:pt x="2517913" y="251792"/>
                </a:cubicBezTo>
                <a:cubicBezTo>
                  <a:pt x="2618734" y="278677"/>
                  <a:pt x="2646806" y="299174"/>
                  <a:pt x="2743200" y="331305"/>
                </a:cubicBezTo>
                <a:cubicBezTo>
                  <a:pt x="2868512" y="373076"/>
                  <a:pt x="2733871" y="319523"/>
                  <a:pt x="2835965" y="357809"/>
                </a:cubicBezTo>
                <a:cubicBezTo>
                  <a:pt x="2858239" y="366162"/>
                  <a:pt x="2879658" y="376791"/>
                  <a:pt x="2902226" y="384314"/>
                </a:cubicBezTo>
                <a:cubicBezTo>
                  <a:pt x="2919505" y="390074"/>
                  <a:pt x="2938118" y="391342"/>
                  <a:pt x="2955235" y="397566"/>
                </a:cubicBezTo>
                <a:cubicBezTo>
                  <a:pt x="3044236" y="429930"/>
                  <a:pt x="3064981" y="449237"/>
                  <a:pt x="3154017" y="490331"/>
                </a:cubicBezTo>
                <a:cubicBezTo>
                  <a:pt x="3212991" y="517550"/>
                  <a:pt x="3215726" y="515697"/>
                  <a:pt x="3273287" y="530087"/>
                </a:cubicBezTo>
                <a:lnTo>
                  <a:pt x="3313043" y="569844"/>
                </a:lnTo>
              </a:path>
            </a:pathLst>
          </a:custGeom>
        </p:spPr>
        <p:style>
          <a:lnRef idx="3">
            <a:schemeClr val="dk1"/>
          </a:lnRef>
          <a:fillRef idx="0">
            <a:schemeClr val="dk1"/>
          </a:fillRef>
          <a:effectRef idx="2">
            <a:schemeClr val="dk1"/>
          </a:effectRef>
          <a:fontRef idx="minor">
            <a:schemeClr val="tx1"/>
          </a:fontRef>
        </p:style>
        <p:txBody>
          <a:bodyPr rtlCol="0" anchor="ctr"/>
          <a:lstStyle/>
          <a:p>
            <a:pPr algn="ctr"/>
            <a:endParaRPr lang="en-IL"/>
          </a:p>
        </p:txBody>
      </p:sp>
    </p:spTree>
    <p:extLst>
      <p:ext uri="{BB962C8B-B14F-4D97-AF65-F5344CB8AC3E}">
        <p14:creationId xmlns:p14="http://schemas.microsoft.com/office/powerpoint/2010/main" val="19594374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מציין מיקום תוכן 4">
            <a:extLst>
              <a:ext uri="{FF2B5EF4-FFF2-40B4-BE49-F238E27FC236}">
                <a16:creationId xmlns:a16="http://schemas.microsoft.com/office/drawing/2014/main" id="{2C796E62-7984-4DD1-AC94-F396422FD312}"/>
              </a:ext>
            </a:extLst>
          </p:cNvPr>
          <p:cNvPicPr>
            <a:picLocks noGrp="1" noChangeAspect="1"/>
          </p:cNvPicPr>
          <p:nvPr>
            <p:ph idx="1"/>
          </p:nvPr>
        </p:nvPicPr>
        <p:blipFill>
          <a:blip r:embed="rId2"/>
          <a:stretch>
            <a:fillRect/>
          </a:stretch>
        </p:blipFill>
        <p:spPr>
          <a:xfrm>
            <a:off x="98613" y="37581"/>
            <a:ext cx="11991598" cy="6782838"/>
          </a:xfrm>
        </p:spPr>
      </p:pic>
      <p:sp>
        <p:nvSpPr>
          <p:cNvPr id="2" name="כותרת 1">
            <a:extLst>
              <a:ext uri="{FF2B5EF4-FFF2-40B4-BE49-F238E27FC236}">
                <a16:creationId xmlns:a16="http://schemas.microsoft.com/office/drawing/2014/main" id="{6051D49A-F0C6-4DC7-9EAA-9684AACB561A}"/>
              </a:ext>
            </a:extLst>
          </p:cNvPr>
          <p:cNvSpPr>
            <a:spLocks noGrp="1"/>
          </p:cNvSpPr>
          <p:nvPr>
            <p:ph type="title"/>
          </p:nvPr>
        </p:nvSpPr>
        <p:spPr>
          <a:xfrm>
            <a:off x="1141413" y="0"/>
            <a:ext cx="9905998" cy="1905000"/>
          </a:xfrm>
        </p:spPr>
        <p:txBody>
          <a:bodyPr>
            <a:normAutofit/>
          </a:bodyPr>
          <a:lstStyle/>
          <a:p>
            <a:pPr algn="ctr" rtl="1"/>
            <a:r>
              <a:rPr lang="he-IL" sz="6600" dirty="0">
                <a:solidFill>
                  <a:schemeClr val="accent3">
                    <a:lumMod val="75000"/>
                  </a:schemeClr>
                </a:solidFill>
              </a:rPr>
              <a:t>מסך פתיחה</a:t>
            </a:r>
            <a:endParaRPr lang="en-IL" sz="6600" dirty="0">
              <a:solidFill>
                <a:schemeClr val="accent3">
                  <a:lumMod val="75000"/>
                </a:schemeClr>
              </a:solidFill>
            </a:endParaRPr>
          </a:p>
        </p:txBody>
      </p:sp>
    </p:spTree>
    <p:extLst>
      <p:ext uri="{BB962C8B-B14F-4D97-AF65-F5344CB8AC3E}">
        <p14:creationId xmlns:p14="http://schemas.microsoft.com/office/powerpoint/2010/main" val="20380513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מציין מיקום תוכן 6">
            <a:extLst>
              <a:ext uri="{FF2B5EF4-FFF2-40B4-BE49-F238E27FC236}">
                <a16:creationId xmlns:a16="http://schemas.microsoft.com/office/drawing/2014/main" id="{159DDDA7-81EC-4F6E-9AA1-660F0D1F60B2}"/>
              </a:ext>
            </a:extLst>
          </p:cNvPr>
          <p:cNvPicPr>
            <a:picLocks noGrp="1" noChangeAspect="1"/>
          </p:cNvPicPr>
          <p:nvPr>
            <p:ph idx="1"/>
          </p:nvPr>
        </p:nvPicPr>
        <p:blipFill>
          <a:blip r:embed="rId2"/>
          <a:stretch>
            <a:fillRect/>
          </a:stretch>
        </p:blipFill>
        <p:spPr>
          <a:xfrm>
            <a:off x="0" y="0"/>
            <a:ext cx="12192000" cy="6858159"/>
          </a:xfrm>
        </p:spPr>
      </p:pic>
      <p:sp>
        <p:nvSpPr>
          <p:cNvPr id="2" name="כותרת 1">
            <a:extLst>
              <a:ext uri="{FF2B5EF4-FFF2-40B4-BE49-F238E27FC236}">
                <a16:creationId xmlns:a16="http://schemas.microsoft.com/office/drawing/2014/main" id="{0C8AD0A4-3053-4B95-884F-CE903E92D0F6}"/>
              </a:ext>
            </a:extLst>
          </p:cNvPr>
          <p:cNvSpPr>
            <a:spLocks noGrp="1"/>
          </p:cNvSpPr>
          <p:nvPr>
            <p:ph type="title"/>
          </p:nvPr>
        </p:nvSpPr>
        <p:spPr>
          <a:xfrm>
            <a:off x="-574846" y="-389207"/>
            <a:ext cx="9905998" cy="1905000"/>
          </a:xfrm>
        </p:spPr>
        <p:txBody>
          <a:bodyPr>
            <a:normAutofit/>
          </a:bodyPr>
          <a:lstStyle/>
          <a:p>
            <a:pPr algn="ctr" rtl="1"/>
            <a:r>
              <a:rPr lang="he-IL" sz="4400" dirty="0"/>
              <a:t>שלב 1</a:t>
            </a:r>
            <a:endParaRPr lang="en-IL" sz="4400" dirty="0"/>
          </a:p>
        </p:txBody>
      </p:sp>
    </p:spTree>
    <p:extLst>
      <p:ext uri="{BB962C8B-B14F-4D97-AF65-F5344CB8AC3E}">
        <p14:creationId xmlns:p14="http://schemas.microsoft.com/office/powerpoint/2010/main" val="31858341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מציין מיקום תוכן 4" descr="תמונה שמכילה טקסט, מחשב נישא, צג, מחשב&#10;&#10;התיאור נוצר באופן אוטומטי">
            <a:extLst>
              <a:ext uri="{FF2B5EF4-FFF2-40B4-BE49-F238E27FC236}">
                <a16:creationId xmlns:a16="http://schemas.microsoft.com/office/drawing/2014/main" id="{F8401679-316B-4C3D-AE14-6CB4EFF09558}"/>
              </a:ext>
            </a:extLst>
          </p:cNvPr>
          <p:cNvPicPr>
            <a:picLocks noGrp="1" noChangeAspect="1"/>
          </p:cNvPicPr>
          <p:nvPr>
            <p:ph idx="1"/>
          </p:nvPr>
        </p:nvPicPr>
        <p:blipFill>
          <a:blip r:embed="rId2"/>
          <a:stretch>
            <a:fillRect/>
          </a:stretch>
        </p:blipFill>
        <p:spPr>
          <a:xfrm>
            <a:off x="0" y="0"/>
            <a:ext cx="12192000" cy="6858000"/>
          </a:xfrm>
        </p:spPr>
      </p:pic>
      <p:sp>
        <p:nvSpPr>
          <p:cNvPr id="2" name="כותרת 1">
            <a:extLst>
              <a:ext uri="{FF2B5EF4-FFF2-40B4-BE49-F238E27FC236}">
                <a16:creationId xmlns:a16="http://schemas.microsoft.com/office/drawing/2014/main" id="{4B88BB03-76EC-4D53-850E-867094F842C2}"/>
              </a:ext>
            </a:extLst>
          </p:cNvPr>
          <p:cNvSpPr>
            <a:spLocks noGrp="1"/>
          </p:cNvSpPr>
          <p:nvPr>
            <p:ph type="title"/>
          </p:nvPr>
        </p:nvSpPr>
        <p:spPr>
          <a:xfrm>
            <a:off x="-1429509" y="-530087"/>
            <a:ext cx="9905998" cy="1905000"/>
          </a:xfrm>
        </p:spPr>
        <p:txBody>
          <a:bodyPr>
            <a:normAutofit/>
          </a:bodyPr>
          <a:lstStyle/>
          <a:p>
            <a:pPr algn="ctr" rtl="1"/>
            <a:r>
              <a:rPr lang="he-IL" sz="4400" dirty="0"/>
              <a:t>שלב 2</a:t>
            </a:r>
            <a:endParaRPr lang="en-IL" sz="4400" dirty="0"/>
          </a:p>
        </p:txBody>
      </p:sp>
    </p:spTree>
    <p:extLst>
      <p:ext uri="{BB962C8B-B14F-4D97-AF65-F5344CB8AC3E}">
        <p14:creationId xmlns:p14="http://schemas.microsoft.com/office/powerpoint/2010/main" val="7654780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מציין מיקום תוכן 4">
            <a:extLst>
              <a:ext uri="{FF2B5EF4-FFF2-40B4-BE49-F238E27FC236}">
                <a16:creationId xmlns:a16="http://schemas.microsoft.com/office/drawing/2014/main" id="{C0A7B68E-C5AB-4108-9953-BE55DD3B3607}"/>
              </a:ext>
            </a:extLst>
          </p:cNvPr>
          <p:cNvPicPr>
            <a:picLocks noGrp="1" noChangeAspect="1"/>
          </p:cNvPicPr>
          <p:nvPr>
            <p:ph idx="1"/>
          </p:nvPr>
        </p:nvPicPr>
        <p:blipFill>
          <a:blip r:embed="rId2"/>
          <a:stretch>
            <a:fillRect/>
          </a:stretch>
        </p:blipFill>
        <p:spPr>
          <a:xfrm>
            <a:off x="0" y="0"/>
            <a:ext cx="12191999" cy="6765725"/>
          </a:xfrm>
        </p:spPr>
      </p:pic>
      <p:sp>
        <p:nvSpPr>
          <p:cNvPr id="2" name="כותרת 1">
            <a:extLst>
              <a:ext uri="{FF2B5EF4-FFF2-40B4-BE49-F238E27FC236}">
                <a16:creationId xmlns:a16="http://schemas.microsoft.com/office/drawing/2014/main" id="{1AF96E62-4E7D-4FBF-9521-BEF413D454A3}"/>
              </a:ext>
            </a:extLst>
          </p:cNvPr>
          <p:cNvSpPr>
            <a:spLocks noGrp="1"/>
          </p:cNvSpPr>
          <p:nvPr>
            <p:ph type="title"/>
          </p:nvPr>
        </p:nvSpPr>
        <p:spPr>
          <a:xfrm>
            <a:off x="1300440" y="0"/>
            <a:ext cx="9905998" cy="1905000"/>
          </a:xfrm>
        </p:spPr>
        <p:txBody>
          <a:bodyPr>
            <a:normAutofit/>
          </a:bodyPr>
          <a:lstStyle/>
          <a:p>
            <a:pPr algn="ctr" rtl="1"/>
            <a:r>
              <a:rPr lang="he-IL" sz="6600" dirty="0">
                <a:solidFill>
                  <a:srgbClr val="C00000"/>
                </a:solidFill>
              </a:rPr>
              <a:t>מסך הפסד</a:t>
            </a:r>
            <a:endParaRPr lang="en-IL" sz="6600" dirty="0">
              <a:solidFill>
                <a:srgbClr val="C00000"/>
              </a:solidFill>
            </a:endParaRPr>
          </a:p>
        </p:txBody>
      </p:sp>
    </p:spTree>
    <p:extLst>
      <p:ext uri="{BB962C8B-B14F-4D97-AF65-F5344CB8AC3E}">
        <p14:creationId xmlns:p14="http://schemas.microsoft.com/office/powerpoint/2010/main" val="11798776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מציין מיקום תוכן 4" descr="תמונה שמכילה כלי מטבח&#10;&#10;התיאור נוצר באופן אוטומטי">
            <a:extLst>
              <a:ext uri="{FF2B5EF4-FFF2-40B4-BE49-F238E27FC236}">
                <a16:creationId xmlns:a16="http://schemas.microsoft.com/office/drawing/2014/main" id="{DA50D4D2-D803-4552-9A29-4646BE954E22}"/>
              </a:ext>
            </a:extLst>
          </p:cNvPr>
          <p:cNvPicPr>
            <a:picLocks noGrp="1" noChangeAspect="1"/>
          </p:cNvPicPr>
          <p:nvPr>
            <p:ph idx="1"/>
          </p:nvPr>
        </p:nvPicPr>
        <p:blipFill>
          <a:blip r:embed="rId2"/>
          <a:stretch>
            <a:fillRect/>
          </a:stretch>
        </p:blipFill>
        <p:spPr>
          <a:xfrm>
            <a:off x="0" y="48636"/>
            <a:ext cx="12191999" cy="6809364"/>
          </a:xfrm>
        </p:spPr>
      </p:pic>
      <p:sp>
        <p:nvSpPr>
          <p:cNvPr id="2" name="כותרת 1">
            <a:extLst>
              <a:ext uri="{FF2B5EF4-FFF2-40B4-BE49-F238E27FC236}">
                <a16:creationId xmlns:a16="http://schemas.microsoft.com/office/drawing/2014/main" id="{49B011D5-F11E-41E1-91B6-B3441622F995}"/>
              </a:ext>
            </a:extLst>
          </p:cNvPr>
          <p:cNvSpPr>
            <a:spLocks noGrp="1"/>
          </p:cNvSpPr>
          <p:nvPr>
            <p:ph type="title"/>
          </p:nvPr>
        </p:nvSpPr>
        <p:spPr/>
        <p:txBody>
          <a:bodyPr>
            <a:normAutofit/>
          </a:bodyPr>
          <a:lstStyle/>
          <a:p>
            <a:pPr algn="ctr" rtl="1"/>
            <a:r>
              <a:rPr lang="he-IL" sz="6600" dirty="0">
                <a:solidFill>
                  <a:srgbClr val="6DE5DA"/>
                </a:solidFill>
              </a:rPr>
              <a:t>מסך ניצחון</a:t>
            </a:r>
            <a:endParaRPr lang="en-IL" sz="6600" dirty="0">
              <a:solidFill>
                <a:srgbClr val="6DE5DA"/>
              </a:solidFill>
            </a:endParaRPr>
          </a:p>
        </p:txBody>
      </p:sp>
    </p:spTree>
    <p:extLst>
      <p:ext uri="{BB962C8B-B14F-4D97-AF65-F5344CB8AC3E}">
        <p14:creationId xmlns:p14="http://schemas.microsoft.com/office/powerpoint/2010/main" val="29388173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6F10E07D-D1A2-4BE4-8DD7-8BBDA1DAE30B}"/>
              </a:ext>
            </a:extLst>
          </p:cNvPr>
          <p:cNvSpPr>
            <a:spLocks noGrp="1"/>
          </p:cNvSpPr>
          <p:nvPr>
            <p:ph type="title"/>
          </p:nvPr>
        </p:nvSpPr>
        <p:spPr/>
        <p:txBody>
          <a:bodyPr>
            <a:normAutofit/>
          </a:bodyPr>
          <a:lstStyle/>
          <a:p>
            <a:pPr algn="ctr"/>
            <a:r>
              <a:rPr lang="he-IL" sz="4800" dirty="0"/>
              <a:t>הוראות הפעלה וחוקי המשחק:</a:t>
            </a:r>
            <a:endParaRPr lang="en-IL" sz="4800" dirty="0"/>
          </a:p>
        </p:txBody>
      </p:sp>
      <p:sp>
        <p:nvSpPr>
          <p:cNvPr id="3" name="מציין מיקום תוכן 2">
            <a:extLst>
              <a:ext uri="{FF2B5EF4-FFF2-40B4-BE49-F238E27FC236}">
                <a16:creationId xmlns:a16="http://schemas.microsoft.com/office/drawing/2014/main" id="{E5F38CAF-1129-4E98-9E7C-52D0D1C0A47B}"/>
              </a:ext>
            </a:extLst>
          </p:cNvPr>
          <p:cNvSpPr>
            <a:spLocks noGrp="1"/>
          </p:cNvSpPr>
          <p:nvPr>
            <p:ph idx="1"/>
          </p:nvPr>
        </p:nvSpPr>
        <p:spPr/>
        <p:txBody>
          <a:bodyPr>
            <a:normAutofit fontScale="92500" lnSpcReduction="10000"/>
          </a:bodyPr>
          <a:lstStyle/>
          <a:p>
            <a:pPr algn="r" rtl="1"/>
            <a:r>
              <a:rPr lang="he-IL" dirty="0"/>
              <a:t>יש להשיג את הניקוד הגבוהה ביותר במסגרת זמן קבועה</a:t>
            </a:r>
          </a:p>
          <a:p>
            <a:pPr algn="r" rtl="1"/>
            <a:r>
              <a:rPr lang="he-IL" dirty="0"/>
              <a:t>פגיעה בדג שווה 5 נקודות</a:t>
            </a:r>
          </a:p>
          <a:p>
            <a:pPr algn="r" rtl="1"/>
            <a:r>
              <a:rPr lang="he-IL" dirty="0"/>
              <a:t>פגיעה במדוזה  מורידה 10 נקודות </a:t>
            </a:r>
            <a:endParaRPr lang="en-US" dirty="0"/>
          </a:p>
          <a:p>
            <a:pPr algn="r" rtl="1"/>
            <a:r>
              <a:rPr lang="he-IL"/>
              <a:t>הגעה לניקוד 50 מעביר לשלב 2 (2 נמו הופכים ל-2 דורי)</a:t>
            </a:r>
            <a:endParaRPr lang="he-IL" dirty="0"/>
          </a:p>
          <a:p>
            <a:pPr algn="r" rtl="1"/>
            <a:r>
              <a:rPr lang="he-IL" dirty="0"/>
              <a:t>לחיצה על </a:t>
            </a:r>
            <a:r>
              <a:rPr lang="en-US" dirty="0"/>
              <a:t>2↓</a:t>
            </a:r>
            <a:r>
              <a:rPr lang="he-IL" dirty="0"/>
              <a:t> במקלדת משחררת את החכה ועוצרת את התנועה ההרמונית של הקרס</a:t>
            </a:r>
          </a:p>
          <a:p>
            <a:pPr algn="r" rtl="1"/>
            <a:r>
              <a:rPr lang="he-IL" dirty="0"/>
              <a:t>לחיצה על </a:t>
            </a:r>
            <a:r>
              <a:rPr lang="en-US" dirty="0"/>
              <a:t>key[0]</a:t>
            </a:r>
            <a:r>
              <a:rPr lang="he-IL" dirty="0"/>
              <a:t> (</a:t>
            </a:r>
            <a:r>
              <a:rPr lang="en-US" dirty="0" err="1"/>
              <a:t>resetN</a:t>
            </a:r>
            <a:r>
              <a:rPr lang="he-IL" dirty="0"/>
              <a:t>) מאפסת את המשחק ומציגה את מסך הפתיחה</a:t>
            </a:r>
          </a:p>
          <a:p>
            <a:pPr algn="r" rtl="1"/>
            <a:r>
              <a:rPr lang="he-IL" dirty="0"/>
              <a:t>לחיצה על </a:t>
            </a:r>
            <a:r>
              <a:rPr lang="en-US" dirty="0"/>
              <a:t>key[1]</a:t>
            </a:r>
            <a:r>
              <a:rPr lang="he-IL" dirty="0"/>
              <a:t> </a:t>
            </a:r>
            <a:r>
              <a:rPr lang="en-US" dirty="0"/>
              <a:t>(</a:t>
            </a:r>
            <a:r>
              <a:rPr lang="en-US" dirty="0" err="1"/>
              <a:t>startN</a:t>
            </a:r>
            <a:r>
              <a:rPr lang="en-US" dirty="0"/>
              <a:t>)</a:t>
            </a:r>
            <a:r>
              <a:rPr lang="he-IL" dirty="0"/>
              <a:t> יוצאת ממסך הפתיחה, מתחילה את הטיימר ואת המשחק</a:t>
            </a:r>
          </a:p>
          <a:p>
            <a:pPr algn="r" rtl="1"/>
            <a:r>
              <a:rPr lang="he-IL" dirty="0"/>
              <a:t>לחיצה על </a:t>
            </a:r>
            <a:r>
              <a:rPr lang="en-US" dirty="0"/>
              <a:t>SW[0]</a:t>
            </a:r>
            <a:r>
              <a:rPr lang="he-IL" dirty="0"/>
              <a:t> מפעילה טורבו ומזרזת את הטיימר</a:t>
            </a:r>
            <a:endParaRPr lang="en-IL" dirty="0"/>
          </a:p>
        </p:txBody>
      </p:sp>
    </p:spTree>
    <p:extLst>
      <p:ext uri="{BB962C8B-B14F-4D97-AF65-F5344CB8AC3E}">
        <p14:creationId xmlns:p14="http://schemas.microsoft.com/office/powerpoint/2010/main" val="45765337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רשת">
  <a:themeElements>
    <a:clrScheme name="רשת">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רשת">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רשת">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70B32B7D39EE14CB4D6891C2BA48467" ma:contentTypeVersion="6" ma:contentTypeDescription="Create a new document." ma:contentTypeScope="" ma:versionID="d1809f4d0bbbf24a3859072761f2aeff">
  <xsd:schema xmlns:xsd="http://www.w3.org/2001/XMLSchema" xmlns:xs="http://www.w3.org/2001/XMLSchema" xmlns:p="http://schemas.microsoft.com/office/2006/metadata/properties" xmlns:ns3="0856f99c-0a63-40e6-a1ea-5e7c0344173a" targetNamespace="http://schemas.microsoft.com/office/2006/metadata/properties" ma:root="true" ma:fieldsID="6e5c3da417af5317aa99152e5cddada8" ns3:_="">
    <xsd:import namespace="0856f99c-0a63-40e6-a1ea-5e7c0344173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856f99c-0a63-40e6-a1ea-5e7c0344173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5EDBA6C-0F19-482C-801A-199ECC8F92A4}">
  <ds:schemaRefs>
    <ds:schemaRef ds:uri="http://schemas.microsoft.com/sharepoint/v3/contenttype/forms"/>
  </ds:schemaRefs>
</ds:datastoreItem>
</file>

<file path=customXml/itemProps2.xml><?xml version="1.0" encoding="utf-8"?>
<ds:datastoreItem xmlns:ds="http://schemas.openxmlformats.org/officeDocument/2006/customXml" ds:itemID="{E3DC490C-64D5-4758-8D64-1820F9D373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856f99c-0a63-40e6-a1ea-5e7c0344173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E5BB41B-FE5B-48E4-B9FF-2F97E55418D7}">
  <ds:schemaRefs>
    <ds:schemaRef ds:uri="http://purl.org/dc/terms/"/>
    <ds:schemaRef ds:uri="http://schemas.microsoft.com/office/2006/metadata/properties"/>
    <ds:schemaRef ds:uri="http://schemas.microsoft.com/office/2006/documentManagement/types"/>
    <ds:schemaRef ds:uri="http://www.w3.org/XML/1998/namespace"/>
    <ds:schemaRef ds:uri="http://purl.org/dc/elements/1.1/"/>
    <ds:schemaRef ds:uri="http://schemas.microsoft.com/office/infopath/2007/PartnerControls"/>
    <ds:schemaRef ds:uri="http://schemas.openxmlformats.org/package/2006/metadata/core-properties"/>
    <ds:schemaRef ds:uri="0856f99c-0a63-40e6-a1ea-5e7c0344173a"/>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TM03457485[[fn=רשת]]</Template>
  <TotalTime>2601</TotalTime>
  <Words>851</Words>
  <Application>Microsoft Office PowerPoint</Application>
  <PresentationFormat>מסך רחב</PresentationFormat>
  <Paragraphs>88</Paragraphs>
  <Slides>20</Slides>
  <Notes>0</Notes>
  <HiddenSlides>0</HiddenSlides>
  <MMClips>0</MMClips>
  <ScaleCrop>false</ScaleCrop>
  <HeadingPairs>
    <vt:vector size="6" baseType="variant">
      <vt:variant>
        <vt:lpstr>גופנים בשימוש</vt:lpstr>
      </vt:variant>
      <vt:variant>
        <vt:i4>3</vt:i4>
      </vt:variant>
      <vt:variant>
        <vt:lpstr>ערכת נושא</vt:lpstr>
      </vt:variant>
      <vt:variant>
        <vt:i4>1</vt:i4>
      </vt:variant>
      <vt:variant>
        <vt:lpstr>כותרות שקופיות</vt:lpstr>
      </vt:variant>
      <vt:variant>
        <vt:i4>20</vt:i4>
      </vt:variant>
    </vt:vector>
  </HeadingPairs>
  <TitlesOfParts>
    <vt:vector size="24" baseType="lpstr">
      <vt:lpstr>Arial</vt:lpstr>
      <vt:lpstr>Cambria Math</vt:lpstr>
      <vt:lpstr>Century Gothic</vt:lpstr>
      <vt:lpstr>רשת</vt:lpstr>
      <vt:lpstr>Gold Miner (Fisherman)</vt:lpstr>
      <vt:lpstr>אפיון הפרוייקט</vt:lpstr>
      <vt:lpstr>ארכיטקטורה וחיבורים</vt:lpstr>
      <vt:lpstr>מסך פתיחה</vt:lpstr>
      <vt:lpstr>שלב 1</vt:lpstr>
      <vt:lpstr>שלב 2</vt:lpstr>
      <vt:lpstr>מסך הפסד</vt:lpstr>
      <vt:lpstr>מסך ניצחון</vt:lpstr>
      <vt:lpstr>הוראות הפעלה וחוקי המשחק:</vt:lpstr>
      <vt:lpstr>הירארכיה עליונה</vt:lpstr>
      <vt:lpstr>סכמת מלבנים</vt:lpstr>
      <vt:lpstr>מודול FISH/jellyfish + score – און פביאן</vt:lpstr>
      <vt:lpstr>סימולציה של מודול score הסבר: כאשר יש פגיעה של דג נוספות 5 נקודות ובמדוזה ירידה של 10 נקודות. כאשר יורדים מניקוד של 0 עולה הסיגנל game_over (קבוע) שאותו נשלח למודול הטיימר שיסיים את המשחק</vt:lpstr>
      <vt:lpstr>סימולציה של מודול score הסבר: כאשר מגיעים ל100 נקודות עולה סיגנל WINNER ומנצחים את המשחק!! (תזהרו מלפגוע במדוזות הן מורידות נקודות)</vt:lpstr>
      <vt:lpstr>דיאגרמת מצבים הסבר: מודול hit מעביר סיגנל Hit למודול ה- scoreאשר מעדכן את הניקוד ול-random אשר בתורו מעביר ערכים רנדומליים  topLeftXו- ,topLeftYרק אם ה- Hitהוא '1', ל-square_object בנוסף למיקום האובייקט pixelx pixely. לאחר מכן נקבל draw_request וכן rgbout לbitmap של האובייקט וזה מועבר לobject_mux אשר שולט בתצוגת האובייקטים על המסך ומעבירם ל-vga.</vt:lpstr>
      <vt:lpstr>מצגת של PowerPoint‏</vt:lpstr>
      <vt:lpstr>Signal Tap הסבר: שגיאה במונה שמטפל בתנועה ההרמונית של החכה, החכה לא זזה במעגליות פתרון: בעזרת הסימולציה גילינו שיש בעיה בעדכון המונה, לכן ניגשנו למודל הcounter ושינינו תו מתאים. ניתן לראות בתמונה התחתונה שאכן המונה מתקדם כרצוי (כל ערך זה זווית).  התקלה שימשה כמקור לשיר "תו אחד ממך"</vt:lpstr>
      <vt:lpstr>תו אחד ממך</vt:lpstr>
      <vt:lpstr>מסקנות</vt:lpstr>
      <vt:lpstr>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Gold Miner (Fisherman)</dc:title>
  <dc:creator>On Fabian</dc:creator>
  <cp:lastModifiedBy>On Fabian</cp:lastModifiedBy>
  <cp:revision>51</cp:revision>
  <dcterms:created xsi:type="dcterms:W3CDTF">2021-08-28T09:19:20Z</dcterms:created>
  <dcterms:modified xsi:type="dcterms:W3CDTF">2021-08-31T10:40:29Z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0x010100F70B32B7D39EE14CB4D6891C2BA48467</vt:lpwstr>
  </property>
</Properties>
</file>

<file path=docProps/thumbnail.jpeg>
</file>